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99" r:id="rId3"/>
    <p:sldId id="281" r:id="rId4"/>
    <p:sldId id="282" r:id="rId5"/>
    <p:sldId id="300" r:id="rId6"/>
    <p:sldId id="293" r:id="rId7"/>
    <p:sldId id="295" r:id="rId8"/>
    <p:sldId id="283" r:id="rId9"/>
    <p:sldId id="284" r:id="rId10"/>
    <p:sldId id="285" r:id="rId11"/>
    <p:sldId id="286" r:id="rId12"/>
    <p:sldId id="287" r:id="rId13"/>
    <p:sldId id="288" r:id="rId14"/>
    <p:sldId id="289" r:id="rId15"/>
    <p:sldId id="290" r:id="rId16"/>
    <p:sldId id="291" r:id="rId17"/>
    <p:sldId id="292" r:id="rId18"/>
    <p:sldId id="294" r:id="rId19"/>
    <p:sldId id="296" r:id="rId20"/>
    <p:sldId id="298" r:id="rId2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8" d="100"/>
          <a:sy n="68" d="100"/>
        </p:scale>
        <p:origin x="1446" y="72"/>
      </p:cViewPr>
      <p:guideLst>
        <p:guide orient="horz" pos="2160"/>
        <p:guide pos="2880"/>
      </p:guideLst>
    </p:cSldViewPr>
  </p:slideViewPr>
  <p:notesTextViewPr>
    <p:cViewPr>
      <p:scale>
        <a:sx n="100" d="100"/>
        <a:sy n="100" d="100"/>
      </p:scale>
      <p:origin x="0" y="0"/>
    </p:cViewPr>
  </p:notesTextViewPr>
  <p:sorterViewPr>
    <p:cViewPr varScale="1">
      <p:scale>
        <a:sx n="1" d="1"/>
        <a:sy n="1" d="1"/>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lvl1pPr>
              <a:defRPr>
                <a:latin typeface="Comic Sans MS" pitchFamily="66" charset="0"/>
              </a:defRPr>
            </a:lvl1pPr>
          </a:lstStyle>
          <a:p>
            <a:r>
              <a:rPr lang="en-US" dirty="0"/>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latin typeface="Comic Sans MS" pitchFamily="66"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sp>
        <p:nvSpPr>
          <p:cNvPr id="4" name="Date Placeholder 3"/>
          <p:cNvSpPr>
            <a:spLocks noGrp="1"/>
          </p:cNvSpPr>
          <p:nvPr>
            <p:ph type="dt" sz="half" idx="10"/>
          </p:nvPr>
        </p:nvSpPr>
        <p:spPr/>
        <p:txBody>
          <a:bodyPr/>
          <a:lstStyle>
            <a:lvl1pPr>
              <a:defRPr>
                <a:latin typeface="Comic Sans MS" pitchFamily="66" charset="0"/>
              </a:defRPr>
            </a:lvl1pPr>
          </a:lstStyle>
          <a:p>
            <a:fld id="{61FD209D-8BC7-47C4-9AE6-29814B526C10}" type="datetimeFigureOut">
              <a:rPr lang="en-US" smtClean="0"/>
              <a:pPr/>
              <a:t>9/26/2020</a:t>
            </a:fld>
            <a:endParaRPr lang="en-US" dirty="0"/>
          </a:p>
        </p:txBody>
      </p:sp>
      <p:sp>
        <p:nvSpPr>
          <p:cNvPr id="5" name="Footer Placeholder 4"/>
          <p:cNvSpPr>
            <a:spLocks noGrp="1"/>
          </p:cNvSpPr>
          <p:nvPr>
            <p:ph type="ftr" sz="quarter" idx="11"/>
          </p:nvPr>
        </p:nvSpPr>
        <p:spPr/>
        <p:txBody>
          <a:bodyPr/>
          <a:lstStyle>
            <a:lvl1pPr>
              <a:defRPr>
                <a:latin typeface="Comic Sans MS" pitchFamily="66" charset="0"/>
              </a:defRPr>
            </a:lvl1pPr>
          </a:lstStyle>
          <a:p>
            <a:endParaRPr lang="en-US" dirty="0"/>
          </a:p>
        </p:txBody>
      </p:sp>
      <p:sp>
        <p:nvSpPr>
          <p:cNvPr id="6" name="Slide Number Placeholder 5"/>
          <p:cNvSpPr>
            <a:spLocks noGrp="1"/>
          </p:cNvSpPr>
          <p:nvPr>
            <p:ph type="sldNum" sz="quarter" idx="12"/>
          </p:nvPr>
        </p:nvSpPr>
        <p:spPr/>
        <p:txBody>
          <a:bodyPr/>
          <a:lstStyle>
            <a:lvl1pPr>
              <a:defRPr>
                <a:latin typeface="Comic Sans MS" pitchFamily="66" charset="0"/>
              </a:defRPr>
            </a:lvl1pPr>
          </a:lstStyle>
          <a:p>
            <a:fld id="{EC277384-A72A-4AAD-9381-3A4F4DE9B00A}" type="slidenum">
              <a:rPr lang="en-US" smtClean="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omic Sans MS" pitchFamily="66" charset="0"/>
              </a:defRPr>
            </a:lvl1pPr>
          </a:lstStyle>
          <a:p>
            <a:r>
              <a:rPr lang="en-US" dirty="0"/>
              <a:t>Click to edit Master title style</a:t>
            </a:r>
          </a:p>
        </p:txBody>
      </p:sp>
      <p:sp>
        <p:nvSpPr>
          <p:cNvPr id="3" name="Vertical Text Placeholder 2"/>
          <p:cNvSpPr>
            <a:spLocks noGrp="1"/>
          </p:cNvSpPr>
          <p:nvPr>
            <p:ph type="body" orient="vert" idx="1"/>
          </p:nvPr>
        </p:nvSpPr>
        <p:spPr/>
        <p:txBody>
          <a:bodyPr vert="eaVert"/>
          <a:lstStyle>
            <a:lvl1pPr>
              <a:defRPr>
                <a:latin typeface="Comic Sans MS" pitchFamily="66" charset="0"/>
              </a:defRPr>
            </a:lvl1pPr>
            <a:lvl2pPr>
              <a:defRPr>
                <a:latin typeface="Comic Sans MS" pitchFamily="66" charset="0"/>
              </a:defRPr>
            </a:lvl2pPr>
            <a:lvl3pPr>
              <a:defRPr>
                <a:latin typeface="Comic Sans MS" pitchFamily="66" charset="0"/>
              </a:defRPr>
            </a:lvl3pPr>
            <a:lvl4pPr>
              <a:defRPr>
                <a:latin typeface="Comic Sans MS" pitchFamily="66" charset="0"/>
              </a:defRPr>
            </a:lvl4pPr>
            <a:lvl5pPr>
              <a:defRPr>
                <a:latin typeface="Comic Sans MS" pitchFamily="66"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lvl1pPr>
              <a:defRPr>
                <a:latin typeface="Comic Sans MS" pitchFamily="66" charset="0"/>
              </a:defRPr>
            </a:lvl1pPr>
          </a:lstStyle>
          <a:p>
            <a:fld id="{61FD209D-8BC7-47C4-9AE6-29814B526C10}" type="datetimeFigureOut">
              <a:rPr lang="en-US" smtClean="0"/>
              <a:pPr/>
              <a:t>9/26/2020</a:t>
            </a:fld>
            <a:endParaRPr lang="en-US" dirty="0"/>
          </a:p>
        </p:txBody>
      </p:sp>
      <p:sp>
        <p:nvSpPr>
          <p:cNvPr id="5" name="Footer Placeholder 4"/>
          <p:cNvSpPr>
            <a:spLocks noGrp="1"/>
          </p:cNvSpPr>
          <p:nvPr>
            <p:ph type="ftr" sz="quarter" idx="11"/>
          </p:nvPr>
        </p:nvSpPr>
        <p:spPr/>
        <p:txBody>
          <a:bodyPr/>
          <a:lstStyle>
            <a:lvl1pPr>
              <a:defRPr>
                <a:latin typeface="Comic Sans MS" pitchFamily="66" charset="0"/>
              </a:defRPr>
            </a:lvl1pPr>
          </a:lstStyle>
          <a:p>
            <a:endParaRPr lang="en-US" dirty="0"/>
          </a:p>
        </p:txBody>
      </p:sp>
      <p:sp>
        <p:nvSpPr>
          <p:cNvPr id="6" name="Slide Number Placeholder 5"/>
          <p:cNvSpPr>
            <a:spLocks noGrp="1"/>
          </p:cNvSpPr>
          <p:nvPr>
            <p:ph type="sldNum" sz="quarter" idx="12"/>
          </p:nvPr>
        </p:nvSpPr>
        <p:spPr/>
        <p:txBody>
          <a:bodyPr/>
          <a:lstStyle>
            <a:lvl1pPr>
              <a:defRPr>
                <a:latin typeface="Comic Sans MS" pitchFamily="66" charset="0"/>
              </a:defRPr>
            </a:lvl1pPr>
          </a:lstStyle>
          <a:p>
            <a:fld id="{EC277384-A72A-4AAD-9381-3A4F4DE9B00A}"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lvl1pPr>
              <a:defRPr>
                <a:latin typeface="Comic Sans MS" pitchFamily="66" charset="0"/>
              </a:defRPr>
            </a:lvl1pPr>
          </a:lstStyle>
          <a:p>
            <a:r>
              <a:rPr lang="en-US" dirty="0"/>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lvl1pPr>
              <a:defRPr>
                <a:latin typeface="Comic Sans MS" pitchFamily="66" charset="0"/>
              </a:defRPr>
            </a:lvl1pPr>
            <a:lvl2pPr>
              <a:defRPr>
                <a:latin typeface="Comic Sans MS" pitchFamily="66" charset="0"/>
              </a:defRPr>
            </a:lvl2pPr>
            <a:lvl3pPr>
              <a:defRPr>
                <a:latin typeface="Comic Sans MS" pitchFamily="66" charset="0"/>
              </a:defRPr>
            </a:lvl3pPr>
            <a:lvl4pPr>
              <a:defRPr>
                <a:latin typeface="Comic Sans MS" pitchFamily="66" charset="0"/>
              </a:defRPr>
            </a:lvl4pPr>
            <a:lvl5pPr>
              <a:defRPr>
                <a:latin typeface="Comic Sans MS" pitchFamily="66"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lvl1pPr>
              <a:defRPr>
                <a:latin typeface="Comic Sans MS" pitchFamily="66" charset="0"/>
              </a:defRPr>
            </a:lvl1pPr>
          </a:lstStyle>
          <a:p>
            <a:fld id="{61FD209D-8BC7-47C4-9AE6-29814B526C10}" type="datetimeFigureOut">
              <a:rPr lang="en-US" smtClean="0"/>
              <a:pPr/>
              <a:t>9/26/2020</a:t>
            </a:fld>
            <a:endParaRPr lang="en-US" dirty="0"/>
          </a:p>
        </p:txBody>
      </p:sp>
      <p:sp>
        <p:nvSpPr>
          <p:cNvPr id="5" name="Footer Placeholder 4"/>
          <p:cNvSpPr>
            <a:spLocks noGrp="1"/>
          </p:cNvSpPr>
          <p:nvPr>
            <p:ph type="ftr" sz="quarter" idx="11"/>
          </p:nvPr>
        </p:nvSpPr>
        <p:spPr/>
        <p:txBody>
          <a:bodyPr/>
          <a:lstStyle>
            <a:lvl1pPr>
              <a:defRPr>
                <a:latin typeface="Comic Sans MS" pitchFamily="66" charset="0"/>
              </a:defRPr>
            </a:lvl1pPr>
          </a:lstStyle>
          <a:p>
            <a:endParaRPr lang="en-US" dirty="0"/>
          </a:p>
        </p:txBody>
      </p:sp>
      <p:sp>
        <p:nvSpPr>
          <p:cNvPr id="6" name="Slide Number Placeholder 5"/>
          <p:cNvSpPr>
            <a:spLocks noGrp="1"/>
          </p:cNvSpPr>
          <p:nvPr>
            <p:ph type="sldNum" sz="quarter" idx="12"/>
          </p:nvPr>
        </p:nvSpPr>
        <p:spPr/>
        <p:txBody>
          <a:bodyPr/>
          <a:lstStyle>
            <a:lvl1pPr>
              <a:defRPr>
                <a:latin typeface="Comic Sans MS" pitchFamily="66" charset="0"/>
              </a:defRPr>
            </a:lvl1pPr>
          </a:lstStyle>
          <a:p>
            <a:fld id="{EC277384-A72A-4AAD-9381-3A4F4DE9B00A}"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omic Sans MS" pitchFamily="66" charset="0"/>
              </a:defRPr>
            </a:lvl1pPr>
          </a:lstStyle>
          <a:p>
            <a:r>
              <a:rPr lang="en-US" dirty="0"/>
              <a:t>Click to edit Master title style</a:t>
            </a:r>
          </a:p>
        </p:txBody>
      </p:sp>
      <p:sp>
        <p:nvSpPr>
          <p:cNvPr id="3" name="Content Placeholder 2"/>
          <p:cNvSpPr>
            <a:spLocks noGrp="1"/>
          </p:cNvSpPr>
          <p:nvPr>
            <p:ph idx="1"/>
          </p:nvPr>
        </p:nvSpPr>
        <p:spPr/>
        <p:txBody>
          <a:bodyPr/>
          <a:lstStyle>
            <a:lvl1pPr>
              <a:defRPr>
                <a:latin typeface="Comic Sans MS" pitchFamily="66" charset="0"/>
              </a:defRPr>
            </a:lvl1pPr>
            <a:lvl2pPr>
              <a:defRPr>
                <a:latin typeface="Comic Sans MS" pitchFamily="66" charset="0"/>
              </a:defRPr>
            </a:lvl2pPr>
            <a:lvl3pPr>
              <a:defRPr>
                <a:latin typeface="Comic Sans MS" pitchFamily="66" charset="0"/>
              </a:defRPr>
            </a:lvl3pPr>
            <a:lvl4pPr>
              <a:defRPr>
                <a:latin typeface="Comic Sans MS" pitchFamily="66" charset="0"/>
              </a:defRPr>
            </a:lvl4pPr>
            <a:lvl5pPr>
              <a:defRPr>
                <a:latin typeface="Comic Sans MS" pitchFamily="66"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lvl1pPr>
              <a:defRPr>
                <a:latin typeface="Comic Sans MS" pitchFamily="66" charset="0"/>
              </a:defRPr>
            </a:lvl1pPr>
          </a:lstStyle>
          <a:p>
            <a:fld id="{61FD209D-8BC7-47C4-9AE6-29814B526C10}" type="datetimeFigureOut">
              <a:rPr lang="en-US" smtClean="0"/>
              <a:pPr/>
              <a:t>9/26/2020</a:t>
            </a:fld>
            <a:endParaRPr lang="en-US" dirty="0"/>
          </a:p>
        </p:txBody>
      </p:sp>
      <p:sp>
        <p:nvSpPr>
          <p:cNvPr id="5" name="Footer Placeholder 4"/>
          <p:cNvSpPr>
            <a:spLocks noGrp="1"/>
          </p:cNvSpPr>
          <p:nvPr>
            <p:ph type="ftr" sz="quarter" idx="11"/>
          </p:nvPr>
        </p:nvSpPr>
        <p:spPr/>
        <p:txBody>
          <a:bodyPr/>
          <a:lstStyle>
            <a:lvl1pPr>
              <a:defRPr>
                <a:latin typeface="Comic Sans MS" pitchFamily="66" charset="0"/>
              </a:defRPr>
            </a:lvl1pPr>
          </a:lstStyle>
          <a:p>
            <a:endParaRPr lang="en-US" dirty="0"/>
          </a:p>
        </p:txBody>
      </p:sp>
      <p:sp>
        <p:nvSpPr>
          <p:cNvPr id="6" name="Slide Number Placeholder 5"/>
          <p:cNvSpPr>
            <a:spLocks noGrp="1"/>
          </p:cNvSpPr>
          <p:nvPr>
            <p:ph type="sldNum" sz="quarter" idx="12"/>
          </p:nvPr>
        </p:nvSpPr>
        <p:spPr/>
        <p:txBody>
          <a:bodyPr/>
          <a:lstStyle>
            <a:lvl1pPr>
              <a:defRPr>
                <a:latin typeface="Comic Sans MS" pitchFamily="66" charset="0"/>
              </a:defRPr>
            </a:lvl1pPr>
          </a:lstStyle>
          <a:p>
            <a:fld id="{EC277384-A72A-4AAD-9381-3A4F4DE9B00A}"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atin typeface="Comic Sans MS" pitchFamily="66" charset="0"/>
              </a:defRPr>
            </a:lvl1pPr>
          </a:lstStyle>
          <a:p>
            <a:r>
              <a:rPr lang="en-US" dirty="0"/>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latin typeface="Comic Sans MS" pitchFamily="66" charset="0"/>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a:t>Click to edit Master text styles</a:t>
            </a:r>
          </a:p>
        </p:txBody>
      </p:sp>
      <p:sp>
        <p:nvSpPr>
          <p:cNvPr id="4" name="Date Placeholder 3"/>
          <p:cNvSpPr>
            <a:spLocks noGrp="1"/>
          </p:cNvSpPr>
          <p:nvPr>
            <p:ph type="dt" sz="half" idx="10"/>
          </p:nvPr>
        </p:nvSpPr>
        <p:spPr/>
        <p:txBody>
          <a:bodyPr/>
          <a:lstStyle>
            <a:lvl1pPr>
              <a:defRPr>
                <a:latin typeface="Comic Sans MS" pitchFamily="66" charset="0"/>
              </a:defRPr>
            </a:lvl1pPr>
          </a:lstStyle>
          <a:p>
            <a:fld id="{61FD209D-8BC7-47C4-9AE6-29814B526C10}" type="datetimeFigureOut">
              <a:rPr lang="en-US" smtClean="0"/>
              <a:pPr/>
              <a:t>9/26/2020</a:t>
            </a:fld>
            <a:endParaRPr lang="en-US" dirty="0"/>
          </a:p>
        </p:txBody>
      </p:sp>
      <p:sp>
        <p:nvSpPr>
          <p:cNvPr id="5" name="Footer Placeholder 4"/>
          <p:cNvSpPr>
            <a:spLocks noGrp="1"/>
          </p:cNvSpPr>
          <p:nvPr>
            <p:ph type="ftr" sz="quarter" idx="11"/>
          </p:nvPr>
        </p:nvSpPr>
        <p:spPr/>
        <p:txBody>
          <a:bodyPr/>
          <a:lstStyle>
            <a:lvl1pPr>
              <a:defRPr>
                <a:latin typeface="Comic Sans MS" pitchFamily="66" charset="0"/>
              </a:defRPr>
            </a:lvl1pPr>
          </a:lstStyle>
          <a:p>
            <a:endParaRPr lang="en-US" dirty="0"/>
          </a:p>
        </p:txBody>
      </p:sp>
      <p:sp>
        <p:nvSpPr>
          <p:cNvPr id="6" name="Slide Number Placeholder 5"/>
          <p:cNvSpPr>
            <a:spLocks noGrp="1"/>
          </p:cNvSpPr>
          <p:nvPr>
            <p:ph type="sldNum" sz="quarter" idx="12"/>
          </p:nvPr>
        </p:nvSpPr>
        <p:spPr/>
        <p:txBody>
          <a:bodyPr/>
          <a:lstStyle>
            <a:lvl1pPr>
              <a:defRPr>
                <a:latin typeface="Comic Sans MS" pitchFamily="66" charset="0"/>
              </a:defRPr>
            </a:lvl1pPr>
          </a:lstStyle>
          <a:p>
            <a:fld id="{EC277384-A72A-4AAD-9381-3A4F4DE9B00A}" type="slidenum">
              <a:rPr lang="en-US" smtClean="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omic Sans MS" pitchFamily="66" charset="0"/>
              </a:defRPr>
            </a:lvl1pPr>
          </a:lstStyle>
          <a:p>
            <a:r>
              <a:rPr lang="en-US" dirty="0"/>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atin typeface="Comic Sans MS" pitchFamily="66" charset="0"/>
              </a:defRPr>
            </a:lvl1pPr>
            <a:lvl2pPr>
              <a:defRPr sz="2400">
                <a:latin typeface="Comic Sans MS" pitchFamily="66" charset="0"/>
              </a:defRPr>
            </a:lvl2pPr>
            <a:lvl3pPr>
              <a:defRPr sz="2000">
                <a:latin typeface="Comic Sans MS" pitchFamily="66" charset="0"/>
              </a:defRPr>
            </a:lvl3pPr>
            <a:lvl4pPr>
              <a:defRPr sz="1800">
                <a:latin typeface="Comic Sans MS" pitchFamily="66" charset="0"/>
              </a:defRPr>
            </a:lvl4pPr>
            <a:lvl5pPr>
              <a:defRPr sz="1800">
                <a:latin typeface="Comic Sans MS" pitchFamily="66" charset="0"/>
              </a:defRPr>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4648200" y="1600200"/>
            <a:ext cx="4038600" cy="4525963"/>
          </a:xfrm>
        </p:spPr>
        <p:txBody>
          <a:bodyPr/>
          <a:lstStyle>
            <a:lvl1pPr>
              <a:defRPr sz="2800">
                <a:latin typeface="Comic Sans MS" pitchFamily="66" charset="0"/>
              </a:defRPr>
            </a:lvl1pPr>
            <a:lvl2pPr>
              <a:defRPr sz="2400">
                <a:latin typeface="Comic Sans MS" pitchFamily="66" charset="0"/>
              </a:defRPr>
            </a:lvl2pPr>
            <a:lvl3pPr>
              <a:defRPr sz="2000">
                <a:latin typeface="Comic Sans MS" pitchFamily="66" charset="0"/>
              </a:defRPr>
            </a:lvl3pPr>
            <a:lvl4pPr>
              <a:defRPr sz="1800">
                <a:latin typeface="Comic Sans MS" pitchFamily="66" charset="0"/>
              </a:defRPr>
            </a:lvl4pPr>
            <a:lvl5pPr>
              <a:defRPr sz="1800">
                <a:latin typeface="Comic Sans MS" pitchFamily="66" charset="0"/>
              </a:defRPr>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p:cNvSpPr>
            <a:spLocks noGrp="1"/>
          </p:cNvSpPr>
          <p:nvPr>
            <p:ph type="dt" sz="half" idx="10"/>
          </p:nvPr>
        </p:nvSpPr>
        <p:spPr/>
        <p:txBody>
          <a:bodyPr/>
          <a:lstStyle>
            <a:lvl1pPr>
              <a:defRPr>
                <a:latin typeface="Comic Sans MS" pitchFamily="66" charset="0"/>
              </a:defRPr>
            </a:lvl1pPr>
          </a:lstStyle>
          <a:p>
            <a:fld id="{61FD209D-8BC7-47C4-9AE6-29814B526C10}" type="datetimeFigureOut">
              <a:rPr lang="en-US" smtClean="0"/>
              <a:pPr/>
              <a:t>9/26/2020</a:t>
            </a:fld>
            <a:endParaRPr lang="en-US" dirty="0"/>
          </a:p>
        </p:txBody>
      </p:sp>
      <p:sp>
        <p:nvSpPr>
          <p:cNvPr id="6" name="Footer Placeholder 5"/>
          <p:cNvSpPr>
            <a:spLocks noGrp="1"/>
          </p:cNvSpPr>
          <p:nvPr>
            <p:ph type="ftr" sz="quarter" idx="11"/>
          </p:nvPr>
        </p:nvSpPr>
        <p:spPr/>
        <p:txBody>
          <a:bodyPr/>
          <a:lstStyle>
            <a:lvl1pPr>
              <a:defRPr>
                <a:latin typeface="Comic Sans MS" pitchFamily="66" charset="0"/>
              </a:defRPr>
            </a:lvl1pPr>
          </a:lstStyle>
          <a:p>
            <a:endParaRPr lang="en-US" dirty="0"/>
          </a:p>
        </p:txBody>
      </p:sp>
      <p:sp>
        <p:nvSpPr>
          <p:cNvPr id="7" name="Slide Number Placeholder 6"/>
          <p:cNvSpPr>
            <a:spLocks noGrp="1"/>
          </p:cNvSpPr>
          <p:nvPr>
            <p:ph type="sldNum" sz="quarter" idx="12"/>
          </p:nvPr>
        </p:nvSpPr>
        <p:spPr/>
        <p:txBody>
          <a:bodyPr/>
          <a:lstStyle>
            <a:lvl1pPr>
              <a:defRPr>
                <a:latin typeface="Comic Sans MS" pitchFamily="66" charset="0"/>
              </a:defRPr>
            </a:lvl1pPr>
          </a:lstStyle>
          <a:p>
            <a:fld id="{EC277384-A72A-4AAD-9381-3A4F4DE9B00A}"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omic Sans MS" pitchFamily="66" charset="0"/>
              </a:defRPr>
            </a:lvl1pPr>
          </a:lstStyle>
          <a:p>
            <a:r>
              <a:rPr lang="en-US" dirty="0"/>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atin typeface="Comic Sans MS" pitchFamily="66"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atin typeface="Comic Sans MS" pitchFamily="66" charset="0"/>
              </a:defRPr>
            </a:lvl1pPr>
            <a:lvl2pPr>
              <a:defRPr sz="2000">
                <a:latin typeface="Comic Sans MS" pitchFamily="66" charset="0"/>
              </a:defRPr>
            </a:lvl2pPr>
            <a:lvl3pPr>
              <a:defRPr sz="1800">
                <a:latin typeface="Comic Sans MS" pitchFamily="66" charset="0"/>
              </a:defRPr>
            </a:lvl3pPr>
            <a:lvl4pPr>
              <a:defRPr sz="1600">
                <a:latin typeface="Comic Sans MS" pitchFamily="66" charset="0"/>
              </a:defRPr>
            </a:lvl4pPr>
            <a:lvl5pPr>
              <a:defRPr sz="1600">
                <a:latin typeface="Comic Sans MS" pitchFamily="66" charset="0"/>
              </a:defRPr>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atin typeface="Comic Sans MS" pitchFamily="66"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atin typeface="Comic Sans MS" pitchFamily="66" charset="0"/>
              </a:defRPr>
            </a:lvl1pPr>
            <a:lvl2pPr>
              <a:defRPr sz="2000">
                <a:latin typeface="Comic Sans MS" pitchFamily="66" charset="0"/>
              </a:defRPr>
            </a:lvl2pPr>
            <a:lvl3pPr>
              <a:defRPr sz="1800">
                <a:latin typeface="Comic Sans MS" pitchFamily="66" charset="0"/>
              </a:defRPr>
            </a:lvl3pPr>
            <a:lvl4pPr>
              <a:defRPr sz="1600">
                <a:latin typeface="Comic Sans MS" pitchFamily="66" charset="0"/>
              </a:defRPr>
            </a:lvl4pPr>
            <a:lvl5pPr>
              <a:defRPr sz="1600">
                <a:latin typeface="Comic Sans MS" pitchFamily="66" charset="0"/>
              </a:defRPr>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Date Placeholder 6"/>
          <p:cNvSpPr>
            <a:spLocks noGrp="1"/>
          </p:cNvSpPr>
          <p:nvPr>
            <p:ph type="dt" sz="half" idx="10"/>
          </p:nvPr>
        </p:nvSpPr>
        <p:spPr/>
        <p:txBody>
          <a:bodyPr/>
          <a:lstStyle>
            <a:lvl1pPr>
              <a:defRPr>
                <a:latin typeface="Comic Sans MS" pitchFamily="66" charset="0"/>
              </a:defRPr>
            </a:lvl1pPr>
          </a:lstStyle>
          <a:p>
            <a:fld id="{61FD209D-8BC7-47C4-9AE6-29814B526C10}" type="datetimeFigureOut">
              <a:rPr lang="en-US" smtClean="0"/>
              <a:pPr/>
              <a:t>9/26/2020</a:t>
            </a:fld>
            <a:endParaRPr lang="en-US" dirty="0"/>
          </a:p>
        </p:txBody>
      </p:sp>
      <p:sp>
        <p:nvSpPr>
          <p:cNvPr id="8" name="Footer Placeholder 7"/>
          <p:cNvSpPr>
            <a:spLocks noGrp="1"/>
          </p:cNvSpPr>
          <p:nvPr>
            <p:ph type="ftr" sz="quarter" idx="11"/>
          </p:nvPr>
        </p:nvSpPr>
        <p:spPr/>
        <p:txBody>
          <a:bodyPr/>
          <a:lstStyle>
            <a:lvl1pPr>
              <a:defRPr>
                <a:latin typeface="Comic Sans MS" pitchFamily="66" charset="0"/>
              </a:defRPr>
            </a:lvl1pPr>
          </a:lstStyle>
          <a:p>
            <a:endParaRPr lang="en-US" dirty="0"/>
          </a:p>
        </p:txBody>
      </p:sp>
      <p:sp>
        <p:nvSpPr>
          <p:cNvPr id="9" name="Slide Number Placeholder 8"/>
          <p:cNvSpPr>
            <a:spLocks noGrp="1"/>
          </p:cNvSpPr>
          <p:nvPr>
            <p:ph type="sldNum" sz="quarter" idx="12"/>
          </p:nvPr>
        </p:nvSpPr>
        <p:spPr/>
        <p:txBody>
          <a:bodyPr/>
          <a:lstStyle>
            <a:lvl1pPr>
              <a:defRPr>
                <a:latin typeface="Comic Sans MS" pitchFamily="66" charset="0"/>
              </a:defRPr>
            </a:lvl1pPr>
          </a:lstStyle>
          <a:p>
            <a:fld id="{EC277384-A72A-4AAD-9381-3A4F4DE9B00A}"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omic Sans MS" pitchFamily="66" charset="0"/>
              </a:defRPr>
            </a:lvl1pPr>
          </a:lstStyle>
          <a:p>
            <a:r>
              <a:rPr lang="en-US" dirty="0"/>
              <a:t>Click to edit Master title style</a:t>
            </a:r>
          </a:p>
        </p:txBody>
      </p:sp>
      <p:sp>
        <p:nvSpPr>
          <p:cNvPr id="3" name="Date Placeholder 2"/>
          <p:cNvSpPr>
            <a:spLocks noGrp="1"/>
          </p:cNvSpPr>
          <p:nvPr>
            <p:ph type="dt" sz="half" idx="10"/>
          </p:nvPr>
        </p:nvSpPr>
        <p:spPr/>
        <p:txBody>
          <a:bodyPr/>
          <a:lstStyle>
            <a:lvl1pPr>
              <a:defRPr>
                <a:latin typeface="Comic Sans MS" pitchFamily="66" charset="0"/>
              </a:defRPr>
            </a:lvl1pPr>
          </a:lstStyle>
          <a:p>
            <a:fld id="{61FD209D-8BC7-47C4-9AE6-29814B526C10}" type="datetimeFigureOut">
              <a:rPr lang="en-US" smtClean="0"/>
              <a:pPr/>
              <a:t>9/26/2020</a:t>
            </a:fld>
            <a:endParaRPr lang="en-US" dirty="0"/>
          </a:p>
        </p:txBody>
      </p:sp>
      <p:sp>
        <p:nvSpPr>
          <p:cNvPr id="4" name="Footer Placeholder 3"/>
          <p:cNvSpPr>
            <a:spLocks noGrp="1"/>
          </p:cNvSpPr>
          <p:nvPr>
            <p:ph type="ftr" sz="quarter" idx="11"/>
          </p:nvPr>
        </p:nvSpPr>
        <p:spPr/>
        <p:txBody>
          <a:bodyPr/>
          <a:lstStyle>
            <a:lvl1pPr>
              <a:defRPr>
                <a:latin typeface="Comic Sans MS" pitchFamily="66" charset="0"/>
              </a:defRPr>
            </a:lvl1pPr>
          </a:lstStyle>
          <a:p>
            <a:endParaRPr lang="en-US" dirty="0"/>
          </a:p>
        </p:txBody>
      </p:sp>
      <p:sp>
        <p:nvSpPr>
          <p:cNvPr id="5" name="Slide Number Placeholder 4"/>
          <p:cNvSpPr>
            <a:spLocks noGrp="1"/>
          </p:cNvSpPr>
          <p:nvPr>
            <p:ph type="sldNum" sz="quarter" idx="12"/>
          </p:nvPr>
        </p:nvSpPr>
        <p:spPr/>
        <p:txBody>
          <a:bodyPr/>
          <a:lstStyle>
            <a:lvl1pPr>
              <a:defRPr>
                <a:latin typeface="Comic Sans MS" pitchFamily="66" charset="0"/>
              </a:defRPr>
            </a:lvl1pPr>
          </a:lstStyle>
          <a:p>
            <a:fld id="{EC277384-A72A-4AAD-9381-3A4F4DE9B00A}"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atin typeface="Comic Sans MS" pitchFamily="66" charset="0"/>
              </a:defRPr>
            </a:lvl1pPr>
          </a:lstStyle>
          <a:p>
            <a:fld id="{61FD209D-8BC7-47C4-9AE6-29814B526C10}" type="datetimeFigureOut">
              <a:rPr lang="en-US" smtClean="0"/>
              <a:pPr/>
              <a:t>9/26/2020</a:t>
            </a:fld>
            <a:endParaRPr lang="en-US" dirty="0"/>
          </a:p>
        </p:txBody>
      </p:sp>
      <p:sp>
        <p:nvSpPr>
          <p:cNvPr id="3" name="Footer Placeholder 2"/>
          <p:cNvSpPr>
            <a:spLocks noGrp="1"/>
          </p:cNvSpPr>
          <p:nvPr>
            <p:ph type="ftr" sz="quarter" idx="11"/>
          </p:nvPr>
        </p:nvSpPr>
        <p:spPr/>
        <p:txBody>
          <a:bodyPr/>
          <a:lstStyle>
            <a:lvl1pPr>
              <a:defRPr>
                <a:latin typeface="Comic Sans MS" pitchFamily="66" charset="0"/>
              </a:defRPr>
            </a:lvl1pPr>
          </a:lstStyle>
          <a:p>
            <a:endParaRPr lang="en-US" dirty="0"/>
          </a:p>
        </p:txBody>
      </p:sp>
      <p:sp>
        <p:nvSpPr>
          <p:cNvPr id="4" name="Slide Number Placeholder 3"/>
          <p:cNvSpPr>
            <a:spLocks noGrp="1"/>
          </p:cNvSpPr>
          <p:nvPr>
            <p:ph type="sldNum" sz="quarter" idx="12"/>
          </p:nvPr>
        </p:nvSpPr>
        <p:spPr/>
        <p:txBody>
          <a:bodyPr/>
          <a:lstStyle>
            <a:lvl1pPr>
              <a:defRPr>
                <a:latin typeface="Comic Sans MS" pitchFamily="66" charset="0"/>
              </a:defRPr>
            </a:lvl1pPr>
          </a:lstStyle>
          <a:p>
            <a:fld id="{EC277384-A72A-4AAD-9381-3A4F4DE9B00A}"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atin typeface="Comic Sans MS" pitchFamily="66" charset="0"/>
              </a:defRPr>
            </a:lvl1pPr>
          </a:lstStyle>
          <a:p>
            <a:r>
              <a:rPr lang="en-US" dirty="0"/>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atin typeface="Comic Sans MS" pitchFamily="66" charset="0"/>
              </a:defRPr>
            </a:lvl1pPr>
            <a:lvl2pPr>
              <a:defRPr sz="2800">
                <a:latin typeface="Comic Sans MS" pitchFamily="66" charset="0"/>
              </a:defRPr>
            </a:lvl2pPr>
            <a:lvl3pPr>
              <a:defRPr sz="2400">
                <a:latin typeface="Comic Sans MS" pitchFamily="66" charset="0"/>
              </a:defRPr>
            </a:lvl3pPr>
            <a:lvl4pPr>
              <a:defRPr sz="2000">
                <a:latin typeface="Comic Sans MS" pitchFamily="66" charset="0"/>
              </a:defRPr>
            </a:lvl4pPr>
            <a:lvl5pPr>
              <a:defRPr sz="2000">
                <a:latin typeface="Comic Sans MS" pitchFamily="66" charset="0"/>
              </a:defRPr>
            </a:lvl5pPr>
            <a:lvl6pPr>
              <a:defRPr sz="2000"/>
            </a:lvl6pPr>
            <a:lvl7pPr>
              <a:defRPr sz="2000"/>
            </a:lvl7pPr>
            <a:lvl8pPr>
              <a:defRPr sz="2000"/>
            </a:lvl8pPr>
            <a:lvl9pPr>
              <a:defRPr sz="20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atin typeface="Comic Sans MS" pitchFamily="66"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
        <p:nvSpPr>
          <p:cNvPr id="5" name="Date Placeholder 4"/>
          <p:cNvSpPr>
            <a:spLocks noGrp="1"/>
          </p:cNvSpPr>
          <p:nvPr>
            <p:ph type="dt" sz="half" idx="10"/>
          </p:nvPr>
        </p:nvSpPr>
        <p:spPr/>
        <p:txBody>
          <a:bodyPr/>
          <a:lstStyle>
            <a:lvl1pPr>
              <a:defRPr>
                <a:latin typeface="Comic Sans MS" pitchFamily="66" charset="0"/>
              </a:defRPr>
            </a:lvl1pPr>
          </a:lstStyle>
          <a:p>
            <a:fld id="{61FD209D-8BC7-47C4-9AE6-29814B526C10}" type="datetimeFigureOut">
              <a:rPr lang="en-US" smtClean="0"/>
              <a:pPr/>
              <a:t>9/26/2020</a:t>
            </a:fld>
            <a:endParaRPr lang="en-US" dirty="0"/>
          </a:p>
        </p:txBody>
      </p:sp>
      <p:sp>
        <p:nvSpPr>
          <p:cNvPr id="6" name="Footer Placeholder 5"/>
          <p:cNvSpPr>
            <a:spLocks noGrp="1"/>
          </p:cNvSpPr>
          <p:nvPr>
            <p:ph type="ftr" sz="quarter" idx="11"/>
          </p:nvPr>
        </p:nvSpPr>
        <p:spPr/>
        <p:txBody>
          <a:bodyPr/>
          <a:lstStyle>
            <a:lvl1pPr>
              <a:defRPr>
                <a:latin typeface="Comic Sans MS" pitchFamily="66" charset="0"/>
              </a:defRPr>
            </a:lvl1pPr>
          </a:lstStyle>
          <a:p>
            <a:endParaRPr lang="en-US" dirty="0"/>
          </a:p>
        </p:txBody>
      </p:sp>
      <p:sp>
        <p:nvSpPr>
          <p:cNvPr id="7" name="Slide Number Placeholder 6"/>
          <p:cNvSpPr>
            <a:spLocks noGrp="1"/>
          </p:cNvSpPr>
          <p:nvPr>
            <p:ph type="sldNum" sz="quarter" idx="12"/>
          </p:nvPr>
        </p:nvSpPr>
        <p:spPr/>
        <p:txBody>
          <a:bodyPr/>
          <a:lstStyle>
            <a:lvl1pPr>
              <a:defRPr>
                <a:latin typeface="Comic Sans MS" pitchFamily="66" charset="0"/>
              </a:defRPr>
            </a:lvl1pPr>
          </a:lstStyle>
          <a:p>
            <a:fld id="{EC277384-A72A-4AAD-9381-3A4F4DE9B00A}"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atin typeface="Comic Sans MS" pitchFamily="66" charset="0"/>
              </a:defRPr>
            </a:lvl1pPr>
          </a:lstStyle>
          <a:p>
            <a:r>
              <a:rPr lang="en-US" dirty="0"/>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atin typeface="Comic Sans MS" pitchFamily="66"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atin typeface="Comic Sans MS" pitchFamily="66"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
        <p:nvSpPr>
          <p:cNvPr id="5" name="Date Placeholder 4"/>
          <p:cNvSpPr>
            <a:spLocks noGrp="1"/>
          </p:cNvSpPr>
          <p:nvPr>
            <p:ph type="dt" sz="half" idx="10"/>
          </p:nvPr>
        </p:nvSpPr>
        <p:spPr/>
        <p:txBody>
          <a:bodyPr/>
          <a:lstStyle>
            <a:lvl1pPr>
              <a:defRPr>
                <a:latin typeface="Comic Sans MS" pitchFamily="66" charset="0"/>
              </a:defRPr>
            </a:lvl1pPr>
          </a:lstStyle>
          <a:p>
            <a:fld id="{61FD209D-8BC7-47C4-9AE6-29814B526C10}" type="datetimeFigureOut">
              <a:rPr lang="en-US" smtClean="0"/>
              <a:pPr/>
              <a:t>9/26/2020</a:t>
            </a:fld>
            <a:endParaRPr lang="en-US" dirty="0"/>
          </a:p>
        </p:txBody>
      </p:sp>
      <p:sp>
        <p:nvSpPr>
          <p:cNvPr id="6" name="Footer Placeholder 5"/>
          <p:cNvSpPr>
            <a:spLocks noGrp="1"/>
          </p:cNvSpPr>
          <p:nvPr>
            <p:ph type="ftr" sz="quarter" idx="11"/>
          </p:nvPr>
        </p:nvSpPr>
        <p:spPr/>
        <p:txBody>
          <a:bodyPr/>
          <a:lstStyle>
            <a:lvl1pPr>
              <a:defRPr>
                <a:latin typeface="Comic Sans MS" pitchFamily="66" charset="0"/>
              </a:defRPr>
            </a:lvl1pPr>
          </a:lstStyle>
          <a:p>
            <a:endParaRPr lang="en-US" dirty="0"/>
          </a:p>
        </p:txBody>
      </p:sp>
      <p:sp>
        <p:nvSpPr>
          <p:cNvPr id="7" name="Slide Number Placeholder 6"/>
          <p:cNvSpPr>
            <a:spLocks noGrp="1"/>
          </p:cNvSpPr>
          <p:nvPr>
            <p:ph type="sldNum" sz="quarter" idx="12"/>
          </p:nvPr>
        </p:nvSpPr>
        <p:spPr/>
        <p:txBody>
          <a:bodyPr/>
          <a:lstStyle>
            <a:lvl1pPr>
              <a:defRPr>
                <a:latin typeface="Comic Sans MS" pitchFamily="66" charset="0"/>
              </a:defRPr>
            </a:lvl1pPr>
          </a:lstStyle>
          <a:p>
            <a:fld id="{EC277384-A72A-4AAD-9381-3A4F4DE9B00A}"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6">
            <a:lumMod val="60000"/>
            <a:lumOff val="40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latin typeface="Comic Sans MS" pitchFamily="66" charset="0"/>
              </a:defRPr>
            </a:lvl1pPr>
          </a:lstStyle>
          <a:p>
            <a:fld id="{61FD209D-8BC7-47C4-9AE6-29814B526C10}" type="datetimeFigureOut">
              <a:rPr lang="en-US" smtClean="0"/>
              <a:pPr/>
              <a:t>9/26/2020</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latin typeface="Comic Sans MS" pitchFamily="66" charset="0"/>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latin typeface="Comic Sans MS" pitchFamily="66" charset="0"/>
              </a:defRPr>
            </a:lvl1pPr>
          </a:lstStyle>
          <a:p>
            <a:fld id="{EC277384-A72A-4AAD-9381-3A4F4DE9B00A}"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Comic Sans MS" pitchFamily="66" charset="0"/>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Comic Sans MS" pitchFamily="66" charset="0"/>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Comic Sans MS" pitchFamily="66" charset="0"/>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Comic Sans MS" pitchFamily="66" charset="0"/>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Comic Sans MS" pitchFamily="66" charset="0"/>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Comic Sans MS" pitchFamily="66"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hyperlink" Target="http://www.the-scientist.com/?articles.view/articleNo/33695/title/Top-Science-Scandals-of-2012/" TargetMode="Externa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hyperlink" Target="http://ori.dhhs.gov/about-ori"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hyperlink" Target="http://www.the-scientist.com/?articles.view/articleNo/33695/title/Top-Science-Scandals-of-2012/"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24001"/>
            <a:ext cx="7772400" cy="2076450"/>
          </a:xfrm>
        </p:spPr>
        <p:txBody>
          <a:bodyPr>
            <a:normAutofit fontScale="90000"/>
          </a:bodyPr>
          <a:lstStyle/>
          <a:p>
            <a:r>
              <a:rPr lang="sr-Cyrl-CS" dirty="0"/>
              <a:t>НЕМОРАЛНО ПОНАШАЊЕ ИСТРАЖИВАЧА</a:t>
            </a:r>
            <a:r>
              <a:rPr lang="sr-Latn-RS" dirty="0"/>
              <a:t> </a:t>
            </a:r>
            <a:r>
              <a:rPr lang="sr-Cyrl-RS" dirty="0"/>
              <a:t>У ФАРМАЦИЈИ</a:t>
            </a:r>
            <a:endParaRPr lang="en-US" dirty="0"/>
          </a:p>
        </p:txBody>
      </p:sp>
      <p:sp>
        <p:nvSpPr>
          <p:cNvPr id="3" name="Subtitle 2"/>
          <p:cNvSpPr>
            <a:spLocks noGrp="1"/>
          </p:cNvSpPr>
          <p:nvPr>
            <p:ph type="subTitle" idx="1"/>
          </p:nvPr>
        </p:nvSpPr>
        <p:spPr/>
        <p:txBody>
          <a:bodyPr/>
          <a:lstStyle/>
          <a:p>
            <a:r>
              <a:rPr lang="sr-Cyrl-CS" dirty="0"/>
              <a:t>проф. др </a:t>
            </a:r>
            <a:r>
              <a:rPr lang="x-none"/>
              <a:t>Слободан Јанковић</a:t>
            </a:r>
            <a:r>
              <a:rPr lang="sr-Cyrl-CS" dirty="0"/>
              <a:t>, прим.</a:t>
            </a:r>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Cyrl-CS" dirty="0"/>
              <a:t>Мање познати облици (3)</a:t>
            </a:r>
            <a:endParaRPr lang="en-US" dirty="0"/>
          </a:p>
        </p:txBody>
      </p:sp>
      <p:sp>
        <p:nvSpPr>
          <p:cNvPr id="3" name="Content Placeholder 2"/>
          <p:cNvSpPr>
            <a:spLocks noGrp="1"/>
          </p:cNvSpPr>
          <p:nvPr>
            <p:ph idx="1"/>
          </p:nvPr>
        </p:nvSpPr>
        <p:spPr/>
        <p:txBody>
          <a:bodyPr>
            <a:normAutofit fontScale="77500" lnSpcReduction="20000"/>
          </a:bodyPr>
          <a:lstStyle/>
          <a:p>
            <a:pPr lvl="0"/>
            <a:r>
              <a:rPr lang="sr-Cyrl-CS" b="1" dirty="0"/>
              <a:t>дописивање </a:t>
            </a:r>
            <a:r>
              <a:rPr lang="sr-Cyrl-CS" dirty="0"/>
              <a:t>међу ауторе особа које нису дале довољан или нису дале никакав допринос истраживању;</a:t>
            </a:r>
            <a:endParaRPr lang="en-US" dirty="0"/>
          </a:p>
          <a:p>
            <a:pPr lvl="0"/>
            <a:r>
              <a:rPr lang="sr-Cyrl-CS" b="1" dirty="0"/>
              <a:t>иступање истраживача у општој јавности </a:t>
            </a:r>
            <a:r>
              <a:rPr lang="sr-Cyrl-CS" dirty="0"/>
              <a:t>поводом питања за која није компетентан, нпр. када истраживач који се бави само </a:t>
            </a:r>
            <a:r>
              <a:rPr lang="en-US" dirty="0"/>
              <a:t>in vitro</a:t>
            </a:r>
            <a:r>
              <a:rPr lang="sr-Cyrl-CS" dirty="0"/>
              <a:t> истраживањима или истраживањима на анималним моделима даје изјаве у дневним новинама о питањима лечења болесника и њихове прогнозе;</a:t>
            </a:r>
            <a:endParaRPr lang="en-US" dirty="0"/>
          </a:p>
          <a:p>
            <a:r>
              <a:rPr lang="sr-Cyrl-CS" dirty="0"/>
              <a:t>свесна </a:t>
            </a:r>
            <a:r>
              <a:rPr lang="sr-Cyrl-CS" b="1" dirty="0"/>
              <a:t>употреба непоуздане методологије</a:t>
            </a:r>
            <a:r>
              <a:rPr lang="sr-Cyrl-CS" dirty="0"/>
              <a:t> истраживања, нпр. коришћење мерног уређаја који није избаждарен;</a:t>
            </a:r>
            <a:endParaRPr lang="en-U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Cyrl-CS" dirty="0"/>
              <a:t>Мало познати облици (1)</a:t>
            </a:r>
            <a:endParaRPr lang="en-US" dirty="0"/>
          </a:p>
        </p:txBody>
      </p:sp>
      <p:sp>
        <p:nvSpPr>
          <p:cNvPr id="3" name="Content Placeholder 2"/>
          <p:cNvSpPr>
            <a:spLocks noGrp="1"/>
          </p:cNvSpPr>
          <p:nvPr>
            <p:ph idx="1"/>
          </p:nvPr>
        </p:nvSpPr>
        <p:spPr/>
        <p:txBody>
          <a:bodyPr>
            <a:normAutofit fontScale="85000" lnSpcReduction="10000"/>
          </a:bodyPr>
          <a:lstStyle/>
          <a:p>
            <a:pPr lvl="0"/>
            <a:r>
              <a:rPr lang="sr-Cyrl-CS" b="1" dirty="0"/>
              <a:t>избегавање</a:t>
            </a:r>
            <a:r>
              <a:rPr lang="sr-Cyrl-CS" dirty="0"/>
              <a:t> да се пре почетка истраживања утврде </a:t>
            </a:r>
            <a:r>
              <a:rPr lang="sr-Cyrl-CS" b="1" dirty="0"/>
              <a:t>процедуре рада</a:t>
            </a:r>
            <a:r>
              <a:rPr lang="sr-Cyrl-CS" dirty="0"/>
              <a:t> које се потом морају поштовати, тј. истраживачки рад без дефинисане процедуре;</a:t>
            </a:r>
            <a:endParaRPr lang="en-US" dirty="0"/>
          </a:p>
          <a:p>
            <a:pPr lvl="0"/>
            <a:r>
              <a:rPr lang="sr-Cyrl-CS" b="1" dirty="0"/>
              <a:t>недостатак транспарентности</a:t>
            </a:r>
            <a:r>
              <a:rPr lang="sr-Cyrl-CS" dirty="0"/>
              <a:t> у истраживању, нпр. прикривање неких од добијених резултата или неприказивање кључних елемената модела који је коришћен;</a:t>
            </a:r>
            <a:endParaRPr lang="en-US" dirty="0"/>
          </a:p>
          <a:p>
            <a:pPr lvl="0"/>
            <a:r>
              <a:rPr lang="sr-Cyrl-CS" dirty="0"/>
              <a:t>прикривање и </a:t>
            </a:r>
            <a:r>
              <a:rPr lang="sr-Cyrl-CS" b="1" dirty="0"/>
              <a:t>заташкавање</a:t>
            </a:r>
            <a:r>
              <a:rPr lang="sr-Cyrl-CS" dirty="0"/>
              <a:t> случајева неморалног понашања истраживача;</a:t>
            </a:r>
            <a:endParaRPr lang="en-US"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Cyrl-CS" dirty="0"/>
              <a:t>Мало познати облици (2)</a:t>
            </a:r>
            <a:endParaRPr lang="en-US" dirty="0"/>
          </a:p>
        </p:txBody>
      </p:sp>
      <p:sp>
        <p:nvSpPr>
          <p:cNvPr id="3" name="Content Placeholder 2"/>
          <p:cNvSpPr>
            <a:spLocks noGrp="1"/>
          </p:cNvSpPr>
          <p:nvPr>
            <p:ph idx="1"/>
          </p:nvPr>
        </p:nvSpPr>
        <p:spPr/>
        <p:txBody>
          <a:bodyPr>
            <a:normAutofit fontScale="77500" lnSpcReduction="20000"/>
          </a:bodyPr>
          <a:lstStyle/>
          <a:p>
            <a:pPr lvl="0"/>
            <a:r>
              <a:rPr lang="sr-Cyrl-CS" b="1" dirty="0"/>
              <a:t>намерно уништавање документације</a:t>
            </a:r>
            <a:r>
              <a:rPr lang="sr-Cyrl-CS" dirty="0"/>
              <a:t> везане за спроведено истраживање како би се прикрили други аспекти неморалног понашања истраживача;</a:t>
            </a:r>
            <a:endParaRPr lang="en-US" dirty="0"/>
          </a:p>
          <a:p>
            <a:pPr lvl="0"/>
            <a:r>
              <a:rPr lang="sr-Cyrl-CS" b="1" dirty="0"/>
              <a:t>неодговарајућа рецензија</a:t>
            </a:r>
            <a:r>
              <a:rPr lang="sr-Cyrl-CS" dirty="0"/>
              <a:t> туђег рукописа, или </a:t>
            </a:r>
            <a:r>
              <a:rPr lang="sr-Cyrl-CS" b="1" dirty="0"/>
              <a:t>одбијање да се уради рецензија</a:t>
            </a:r>
            <a:r>
              <a:rPr lang="sr-Cyrl-CS" dirty="0"/>
              <a:t> на позив уредника часописа, иако компетентност не долази у питање и нема других оправданих разлога;</a:t>
            </a:r>
            <a:endParaRPr lang="en-US" dirty="0"/>
          </a:p>
          <a:p>
            <a:r>
              <a:rPr lang="sr-Cyrl-CS" dirty="0"/>
              <a:t>несагледавање или </a:t>
            </a:r>
            <a:r>
              <a:rPr lang="sr-Cyrl-CS" b="1" dirty="0"/>
              <a:t>прикривање потенцијално лоших последица</a:t>
            </a:r>
            <a:r>
              <a:rPr lang="sr-Cyrl-CS" dirty="0"/>
              <a:t> резултата истраживања по друштво или животну средину, нпр. синтеза јако токсичног пестицида са јако дугим временом полуелиминације;</a:t>
            </a:r>
            <a:endParaRPr lang="en-US"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sr-Cyrl-CS" dirty="0"/>
              <a:t>Облици који се обично не препознају (1)</a:t>
            </a:r>
            <a:endParaRPr lang="en-US" dirty="0"/>
          </a:p>
        </p:txBody>
      </p:sp>
      <p:sp>
        <p:nvSpPr>
          <p:cNvPr id="3" name="Content Placeholder 2"/>
          <p:cNvSpPr>
            <a:spLocks noGrp="1"/>
          </p:cNvSpPr>
          <p:nvPr>
            <p:ph idx="1"/>
          </p:nvPr>
        </p:nvSpPr>
        <p:spPr/>
        <p:txBody>
          <a:bodyPr>
            <a:normAutofit fontScale="92500" lnSpcReduction="20000"/>
          </a:bodyPr>
          <a:lstStyle/>
          <a:p>
            <a:pPr lvl="0"/>
            <a:r>
              <a:rPr lang="sr-Cyrl-CS" b="1" dirty="0"/>
              <a:t>избегавање да се бележе</a:t>
            </a:r>
            <a:r>
              <a:rPr lang="sr-Cyrl-CS" dirty="0"/>
              <a:t> све активности везане за истраживање и непоседовање комплетне документације;</a:t>
            </a:r>
            <a:endParaRPr lang="en-US" dirty="0"/>
          </a:p>
          <a:p>
            <a:pPr lvl="0"/>
            <a:r>
              <a:rPr lang="sr-Cyrl-CS" dirty="0"/>
              <a:t>аутоматско </a:t>
            </a:r>
            <a:r>
              <a:rPr lang="sr-Cyrl-CS" b="1" dirty="0"/>
              <a:t>одбацивање </a:t>
            </a:r>
            <a:r>
              <a:rPr lang="sr-Cyrl-CS" dirty="0"/>
              <a:t>сваког другог мишљења;</a:t>
            </a:r>
            <a:endParaRPr lang="en-US" dirty="0"/>
          </a:p>
          <a:p>
            <a:r>
              <a:rPr lang="sr-Cyrl-CS" dirty="0"/>
              <a:t>одбијање или </a:t>
            </a:r>
            <a:r>
              <a:rPr lang="sr-Cyrl-CS" b="1" dirty="0"/>
              <a:t>избегавање преношења знања и вештина</a:t>
            </a:r>
            <a:r>
              <a:rPr lang="sr-Cyrl-CS" dirty="0"/>
              <a:t> везаних за истраживање на млађе истраживаче који су хијерархијски у подређеном положају или на колеге које нам то траже;</a:t>
            </a:r>
            <a:endParaRPr lang="en-US"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sr-Cyrl-CS" dirty="0"/>
              <a:t>Облици који се обично не препознају (2)</a:t>
            </a:r>
            <a:endParaRPr lang="en-US" dirty="0"/>
          </a:p>
        </p:txBody>
      </p:sp>
      <p:sp>
        <p:nvSpPr>
          <p:cNvPr id="3" name="Content Placeholder 2"/>
          <p:cNvSpPr>
            <a:spLocks noGrp="1"/>
          </p:cNvSpPr>
          <p:nvPr>
            <p:ph idx="1"/>
          </p:nvPr>
        </p:nvSpPr>
        <p:spPr/>
        <p:txBody>
          <a:bodyPr>
            <a:normAutofit fontScale="85000" lnSpcReduction="20000"/>
          </a:bodyPr>
          <a:lstStyle/>
          <a:p>
            <a:pPr lvl="0"/>
            <a:r>
              <a:rPr lang="sr-Cyrl-CS" b="1" dirty="0"/>
              <a:t>непоштовање тајности</a:t>
            </a:r>
            <a:r>
              <a:rPr lang="sr-Cyrl-CS" dirty="0"/>
              <a:t> података о субјектима истраживања или података који су добијени само ради подршке истраживању;</a:t>
            </a:r>
            <a:endParaRPr lang="en-US" dirty="0"/>
          </a:p>
          <a:p>
            <a:pPr lvl="0"/>
            <a:r>
              <a:rPr lang="sr-Cyrl-CS" b="1" dirty="0"/>
              <a:t>непоштовање колега</a:t>
            </a:r>
            <a:r>
              <a:rPr lang="sr-Cyrl-CS" dirty="0"/>
              <a:t> са универзитета и неправедно поступање са њима;</a:t>
            </a:r>
            <a:endParaRPr lang="en-US" dirty="0"/>
          </a:p>
          <a:p>
            <a:pPr lvl="0"/>
            <a:r>
              <a:rPr lang="sr-Cyrl-CS" dirty="0"/>
              <a:t>циљано </a:t>
            </a:r>
            <a:r>
              <a:rPr lang="sr-Cyrl-CS" b="1" dirty="0"/>
              <a:t>психолошко малтретирање</a:t>
            </a:r>
            <a:r>
              <a:rPr lang="sr-Cyrl-CS" dirty="0"/>
              <a:t> (застрашивање, исмевање, ниподаштавање и слично) колега са универзитета;</a:t>
            </a:r>
            <a:endParaRPr lang="en-US" dirty="0"/>
          </a:p>
          <a:p>
            <a:r>
              <a:rPr lang="sr-Cyrl-CS" b="1" dirty="0"/>
              <a:t>дискриминација </a:t>
            </a:r>
            <a:r>
              <a:rPr lang="sr-Cyrl-CS" dirty="0"/>
              <a:t>колега или студената на основу пола, расе, националности, држављанства, изгледа, способности и другог;</a:t>
            </a:r>
            <a:endParaRPr lang="en-US"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sr-Cyrl-CS" dirty="0"/>
              <a:t>Облици који се обично не препознају (3)</a:t>
            </a:r>
            <a:endParaRPr lang="en-US" dirty="0"/>
          </a:p>
        </p:txBody>
      </p:sp>
      <p:sp>
        <p:nvSpPr>
          <p:cNvPr id="3" name="Content Placeholder 2"/>
          <p:cNvSpPr>
            <a:spLocks noGrp="1"/>
          </p:cNvSpPr>
          <p:nvPr>
            <p:ph idx="1"/>
          </p:nvPr>
        </p:nvSpPr>
        <p:spPr/>
        <p:txBody>
          <a:bodyPr>
            <a:normAutofit fontScale="85000" lnSpcReduction="10000"/>
          </a:bodyPr>
          <a:lstStyle/>
          <a:p>
            <a:pPr lvl="0"/>
            <a:r>
              <a:rPr lang="sr-Cyrl-CS" b="1" dirty="0"/>
              <a:t>неодговорно</a:t>
            </a:r>
            <a:r>
              <a:rPr lang="sr-Cyrl-CS" dirty="0"/>
              <a:t> поступање ментора према студенту;</a:t>
            </a:r>
            <a:endParaRPr lang="en-US" dirty="0"/>
          </a:p>
          <a:p>
            <a:pPr lvl="0"/>
            <a:r>
              <a:rPr lang="sr-Cyrl-CS" b="1" dirty="0"/>
              <a:t>публиковање свог већ публикованог</a:t>
            </a:r>
            <a:r>
              <a:rPr lang="sr-Cyrl-CS" dirty="0"/>
              <a:t> материјала;</a:t>
            </a:r>
            <a:endParaRPr lang="en-US" dirty="0"/>
          </a:p>
          <a:p>
            <a:pPr lvl="0"/>
            <a:r>
              <a:rPr lang="sr-Cyrl-CS" b="1" dirty="0"/>
              <a:t>„салама“ публикације</a:t>
            </a:r>
            <a:r>
              <a:rPr lang="sr-Cyrl-CS" dirty="0"/>
              <a:t>, тј. уситњавање резултата истраживања да би се извукло што више публикације из истог материјала;</a:t>
            </a:r>
            <a:endParaRPr lang="en-US" dirty="0"/>
          </a:p>
          <a:p>
            <a:pPr lvl="0"/>
            <a:r>
              <a:rPr lang="sr-Cyrl-CS" b="1" dirty="0"/>
              <a:t>непоштовање релевантних закона, </a:t>
            </a:r>
            <a:r>
              <a:rPr lang="sr-Cyrl-CS" dirty="0"/>
              <a:t>правила установе у којој се истраживање ради и међународних смерница које су општеприхваћене;</a:t>
            </a:r>
            <a:endParaRPr lang="en-US"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sr-Cyrl-CS" dirty="0"/>
              <a:t>Облици који се обично не препознају (4)</a:t>
            </a:r>
            <a:endParaRPr lang="en-US" dirty="0"/>
          </a:p>
        </p:txBody>
      </p:sp>
      <p:sp>
        <p:nvSpPr>
          <p:cNvPr id="3" name="Content Placeholder 2"/>
          <p:cNvSpPr>
            <a:spLocks noGrp="1"/>
          </p:cNvSpPr>
          <p:nvPr>
            <p:ph idx="1"/>
          </p:nvPr>
        </p:nvSpPr>
        <p:spPr/>
        <p:txBody>
          <a:bodyPr>
            <a:normAutofit fontScale="85000" lnSpcReduction="10000"/>
          </a:bodyPr>
          <a:lstStyle/>
          <a:p>
            <a:pPr lvl="0"/>
            <a:r>
              <a:rPr lang="sr-Cyrl-CS" b="1" dirty="0"/>
              <a:t>избегавање да се сопствена знања и вештине</a:t>
            </a:r>
            <a:r>
              <a:rPr lang="sr-Cyrl-CS" dirty="0"/>
              <a:t> стално развијају;</a:t>
            </a:r>
            <a:endParaRPr lang="en-US" dirty="0"/>
          </a:p>
          <a:p>
            <a:pPr lvl="0"/>
            <a:r>
              <a:rPr lang="sr-Cyrl-CS" dirty="0"/>
              <a:t>спровођење истраживања на пацијентима која им </a:t>
            </a:r>
            <a:r>
              <a:rPr lang="sr-Cyrl-CS" b="1" dirty="0"/>
              <a:t>више штете</a:t>
            </a:r>
            <a:r>
              <a:rPr lang="sr-Cyrl-CS" dirty="0"/>
              <a:t> него што користе, или ни на који начин не користе;</a:t>
            </a:r>
            <a:endParaRPr lang="en-US" dirty="0"/>
          </a:p>
          <a:p>
            <a:pPr lvl="0"/>
            <a:r>
              <a:rPr lang="sr-Cyrl-CS" dirty="0"/>
              <a:t>недозвољавање млађим сарадницима да </a:t>
            </a:r>
            <a:r>
              <a:rPr lang="sr-Cyrl-CS" b="1" dirty="0"/>
              <a:t>сами доносе одлуке</a:t>
            </a:r>
            <a:r>
              <a:rPr lang="sr-Cyrl-CS" dirty="0"/>
              <a:t> које су у домену њихових компетенција;</a:t>
            </a:r>
            <a:endParaRPr lang="en-US" dirty="0"/>
          </a:p>
          <a:p>
            <a:r>
              <a:rPr lang="sr-Cyrl-CS" b="1" dirty="0"/>
              <a:t>изостављање са списка аутора особа</a:t>
            </a:r>
            <a:r>
              <a:rPr lang="sr-Cyrl-CS" dirty="0"/>
              <a:t> које су дале суштински допринос публикацији.</a:t>
            </a:r>
            <a:endParaRPr lang="en-US"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Cyrl-CS" dirty="0"/>
              <a:t>Стање ствари код нас</a:t>
            </a:r>
            <a:endParaRPr lang="en-US" dirty="0"/>
          </a:p>
        </p:txBody>
      </p:sp>
      <p:sp>
        <p:nvSpPr>
          <p:cNvPr id="3" name="Content Placeholder 2"/>
          <p:cNvSpPr>
            <a:spLocks noGrp="1"/>
          </p:cNvSpPr>
          <p:nvPr>
            <p:ph idx="1"/>
          </p:nvPr>
        </p:nvSpPr>
        <p:spPr/>
        <p:txBody>
          <a:bodyPr>
            <a:normAutofit fontScale="92500" lnSpcReduction="20000"/>
          </a:bodyPr>
          <a:lstStyle/>
          <a:p>
            <a:r>
              <a:rPr lang="sr-Cyrl-CS" dirty="0"/>
              <a:t>Недавно истраживање спроведено на Факултету медицинских наука Универзитета у Крагујевцу је показало да студенти докторских студија </a:t>
            </a:r>
            <a:r>
              <a:rPr lang="sr-Cyrl-CS" b="1" dirty="0"/>
              <a:t>не препознају око половине </a:t>
            </a:r>
            <a:r>
              <a:rPr lang="sr-Cyrl-CS" dirty="0"/>
              <a:t>свих облика неморалног понашања у истраживањима</a:t>
            </a:r>
            <a:r>
              <a:rPr lang="en-US" dirty="0"/>
              <a:t> </a:t>
            </a:r>
            <a:endParaRPr lang="sr-Cyrl-CS" dirty="0"/>
          </a:p>
          <a:p>
            <a:pPr lvl="4"/>
            <a:r>
              <a:rPr lang="en-US" dirty="0"/>
              <a:t>M</a:t>
            </a:r>
            <a:r>
              <a:rPr lang="sr-Cyrl-CS" dirty="0"/>
              <a:t>.</a:t>
            </a:r>
            <a:r>
              <a:rPr lang="en-US" dirty="0"/>
              <a:t> </a:t>
            </a:r>
            <a:r>
              <a:rPr lang="en-US" dirty="0" err="1"/>
              <a:t>Boskovic</a:t>
            </a:r>
            <a:r>
              <a:rPr lang="en-US" dirty="0"/>
              <a:t>, J</a:t>
            </a:r>
            <a:r>
              <a:rPr lang="sr-Cyrl-CS" dirty="0"/>
              <a:t>.</a:t>
            </a:r>
            <a:r>
              <a:rPr lang="en-US" dirty="0"/>
              <a:t> </a:t>
            </a:r>
            <a:r>
              <a:rPr lang="en-US" dirty="0" err="1"/>
              <a:t>Djokovic</a:t>
            </a:r>
            <a:r>
              <a:rPr lang="en-US" dirty="0"/>
              <a:t>, I</a:t>
            </a:r>
            <a:r>
              <a:rPr lang="sr-Cyrl-CS" dirty="0"/>
              <a:t>.</a:t>
            </a:r>
            <a:r>
              <a:rPr lang="en-US" dirty="0"/>
              <a:t> </a:t>
            </a:r>
            <a:r>
              <a:rPr lang="en-US" dirty="0" err="1"/>
              <a:t>Grubor</a:t>
            </a:r>
            <a:r>
              <a:rPr lang="en-US" dirty="0"/>
              <a:t>, V</a:t>
            </a:r>
            <a:r>
              <a:rPr lang="sr-Cyrl-CS" dirty="0"/>
              <a:t>.</a:t>
            </a:r>
            <a:r>
              <a:rPr lang="en-US" dirty="0"/>
              <a:t> </a:t>
            </a:r>
            <a:r>
              <a:rPr lang="en-US" dirty="0" err="1"/>
              <a:t>Guzvic</a:t>
            </a:r>
            <a:r>
              <a:rPr lang="en-US" dirty="0"/>
              <a:t>, B</a:t>
            </a:r>
            <a:r>
              <a:rPr lang="sr-Cyrl-CS" dirty="0"/>
              <a:t>.</a:t>
            </a:r>
            <a:r>
              <a:rPr lang="en-US" dirty="0"/>
              <a:t> </a:t>
            </a:r>
            <a:r>
              <a:rPr lang="en-US" dirty="0" err="1"/>
              <a:t>Jakovljevic</a:t>
            </a:r>
            <a:r>
              <a:rPr lang="en-US" dirty="0"/>
              <a:t>, M</a:t>
            </a:r>
            <a:r>
              <a:rPr lang="sr-Cyrl-CS" dirty="0"/>
              <a:t>.</a:t>
            </a:r>
            <a:r>
              <a:rPr lang="en-US" dirty="0"/>
              <a:t> </a:t>
            </a:r>
            <a:r>
              <a:rPr lang="en-US" dirty="0" err="1"/>
              <a:t>Jurisevic</a:t>
            </a:r>
            <a:r>
              <a:rPr lang="en-US" dirty="0"/>
              <a:t>, D</a:t>
            </a:r>
            <a:r>
              <a:rPr lang="sr-Cyrl-CS" dirty="0"/>
              <a:t>.</a:t>
            </a:r>
            <a:r>
              <a:rPr lang="en-US" dirty="0"/>
              <a:t> </a:t>
            </a:r>
            <a:r>
              <a:rPr lang="en-US" dirty="0" err="1"/>
              <a:t>Ljubisic</a:t>
            </a:r>
            <a:r>
              <a:rPr lang="en-US" dirty="0"/>
              <a:t>, M</a:t>
            </a:r>
            <a:r>
              <a:rPr lang="sr-Cyrl-CS" dirty="0"/>
              <a:t>.</a:t>
            </a:r>
            <a:r>
              <a:rPr lang="en-US" dirty="0"/>
              <a:t> </a:t>
            </a:r>
            <a:r>
              <a:rPr lang="en-US" dirty="0" err="1"/>
              <a:t>Mijajlovic</a:t>
            </a:r>
            <a:r>
              <a:rPr lang="en-US" dirty="0"/>
              <a:t>, I</a:t>
            </a:r>
            <a:r>
              <a:rPr lang="sr-Cyrl-CS" dirty="0"/>
              <a:t>.</a:t>
            </a:r>
            <a:r>
              <a:rPr lang="en-US" dirty="0"/>
              <a:t> </a:t>
            </a:r>
            <a:r>
              <a:rPr lang="en-US" dirty="0" err="1"/>
              <a:t>Milicevic</a:t>
            </a:r>
            <a:r>
              <a:rPr lang="en-US" dirty="0"/>
              <a:t>, M</a:t>
            </a:r>
            <a:r>
              <a:rPr lang="sr-Cyrl-CS" dirty="0"/>
              <a:t>.</a:t>
            </a:r>
            <a:r>
              <a:rPr lang="en-US" dirty="0"/>
              <a:t> </a:t>
            </a:r>
            <a:r>
              <a:rPr lang="en-US" dirty="0" err="1"/>
              <a:t>Milovanovic</a:t>
            </a:r>
            <a:r>
              <a:rPr lang="en-US" dirty="0"/>
              <a:t>, L</a:t>
            </a:r>
            <a:r>
              <a:rPr lang="sr-Cyrl-CS" dirty="0"/>
              <a:t>.</a:t>
            </a:r>
            <a:r>
              <a:rPr lang="en-US" dirty="0"/>
              <a:t> </a:t>
            </a:r>
            <a:r>
              <a:rPr lang="en-US" dirty="0" err="1"/>
              <a:t>Nikolic</a:t>
            </a:r>
            <a:r>
              <a:rPr lang="en-US" dirty="0"/>
              <a:t>, M</a:t>
            </a:r>
            <a:r>
              <a:rPr lang="sr-Cyrl-CS" dirty="0"/>
              <a:t>.</a:t>
            </a:r>
            <a:r>
              <a:rPr lang="en-US" dirty="0"/>
              <a:t> </a:t>
            </a:r>
            <a:r>
              <a:rPr lang="en-US" dirty="0" err="1"/>
              <a:t>Nikolic</a:t>
            </a:r>
            <a:r>
              <a:rPr lang="en-US" dirty="0"/>
              <a:t>, S</a:t>
            </a:r>
            <a:r>
              <a:rPr lang="sr-Cyrl-CS" dirty="0"/>
              <a:t>.</a:t>
            </a:r>
            <a:r>
              <a:rPr lang="en-US" dirty="0"/>
              <a:t> </a:t>
            </a:r>
            <a:r>
              <a:rPr lang="en-US" dirty="0" err="1"/>
              <a:t>Peric</a:t>
            </a:r>
            <a:r>
              <a:rPr lang="en-US" dirty="0"/>
              <a:t>, A</a:t>
            </a:r>
            <a:r>
              <a:rPr lang="sr-Cyrl-CS" dirty="0"/>
              <a:t>.</a:t>
            </a:r>
            <a:r>
              <a:rPr lang="en-US" dirty="0"/>
              <a:t> </a:t>
            </a:r>
            <a:r>
              <a:rPr lang="en-US" dirty="0" err="1"/>
              <a:t>Petrovic</a:t>
            </a:r>
            <a:r>
              <a:rPr lang="en-US" dirty="0"/>
              <a:t>, J</a:t>
            </a:r>
            <a:r>
              <a:rPr lang="sr-Cyrl-CS" dirty="0"/>
              <a:t>.</a:t>
            </a:r>
            <a:r>
              <a:rPr lang="en-US" dirty="0"/>
              <a:t> </a:t>
            </a:r>
            <a:r>
              <a:rPr lang="en-US" dirty="0" err="1"/>
              <a:t>Petrovic</a:t>
            </a:r>
            <a:r>
              <a:rPr lang="en-US" dirty="0"/>
              <a:t>, K</a:t>
            </a:r>
            <a:r>
              <a:rPr lang="sr-Cyrl-CS" dirty="0"/>
              <a:t>.</a:t>
            </a:r>
            <a:r>
              <a:rPr lang="en-US" dirty="0"/>
              <a:t> </a:t>
            </a:r>
            <a:r>
              <a:rPr lang="en-US" dirty="0" err="1"/>
              <a:t>Radonjic</a:t>
            </a:r>
            <a:r>
              <a:rPr lang="en-US" dirty="0"/>
              <a:t>, L</a:t>
            </a:r>
            <a:r>
              <a:rPr lang="sr-Cyrl-CS" dirty="0"/>
              <a:t>.</a:t>
            </a:r>
            <a:r>
              <a:rPr lang="en-US" dirty="0"/>
              <a:t> </a:t>
            </a:r>
            <a:r>
              <a:rPr lang="en-US" dirty="0" err="1"/>
              <a:t>Simonovic</a:t>
            </a:r>
            <a:r>
              <a:rPr lang="en-US" dirty="0"/>
              <a:t>, M</a:t>
            </a:r>
            <a:r>
              <a:rPr lang="sr-Cyrl-CS" dirty="0"/>
              <a:t>.</a:t>
            </a:r>
            <a:r>
              <a:rPr lang="en-US" dirty="0"/>
              <a:t> </a:t>
            </a:r>
            <a:r>
              <a:rPr lang="en-US" dirty="0" err="1"/>
              <a:t>Simovic</a:t>
            </a:r>
            <a:r>
              <a:rPr lang="en-US" dirty="0"/>
              <a:t>, S</a:t>
            </a:r>
            <a:r>
              <a:rPr lang="sr-Cyrl-CS" dirty="0"/>
              <a:t>.</a:t>
            </a:r>
            <a:r>
              <a:rPr lang="en-US" dirty="0"/>
              <a:t> </a:t>
            </a:r>
            <a:r>
              <a:rPr lang="en-US" dirty="0" err="1"/>
              <a:t>Stojanovic</a:t>
            </a:r>
            <a:r>
              <a:rPr lang="en-US" dirty="0"/>
              <a:t>, I</a:t>
            </a:r>
            <a:r>
              <a:rPr lang="sr-Cyrl-CS" dirty="0"/>
              <a:t>.</a:t>
            </a:r>
            <a:r>
              <a:rPr lang="en-US" dirty="0"/>
              <a:t> </a:t>
            </a:r>
            <a:r>
              <a:rPr lang="en-US" dirty="0" err="1"/>
              <a:t>Stojic</a:t>
            </a:r>
            <a:r>
              <a:rPr lang="en-US" dirty="0"/>
              <a:t>, J</a:t>
            </a:r>
            <a:r>
              <a:rPr lang="sr-Cyrl-CS" dirty="0"/>
              <a:t>.</a:t>
            </a:r>
            <a:r>
              <a:rPr lang="en-US" dirty="0"/>
              <a:t> </a:t>
            </a:r>
            <a:r>
              <a:rPr lang="en-US" dirty="0" err="1"/>
              <a:t>Tomovic</a:t>
            </a:r>
            <a:r>
              <a:rPr lang="en-US" dirty="0"/>
              <a:t>, S</a:t>
            </a:r>
            <a:r>
              <a:rPr lang="sr-Cyrl-CS" dirty="0"/>
              <a:t>.</a:t>
            </a:r>
            <a:r>
              <a:rPr lang="en-US" dirty="0"/>
              <a:t> </a:t>
            </a:r>
            <a:r>
              <a:rPr lang="en-US" dirty="0" err="1"/>
              <a:t>Vranic</a:t>
            </a:r>
            <a:r>
              <a:rPr lang="en-US" dirty="0"/>
              <a:t>, K</a:t>
            </a:r>
            <a:r>
              <a:rPr lang="sr-Cyrl-CS" dirty="0"/>
              <a:t>.</a:t>
            </a:r>
            <a:r>
              <a:rPr lang="en-US" dirty="0"/>
              <a:t> </a:t>
            </a:r>
            <a:r>
              <a:rPr lang="en-US" dirty="0" err="1"/>
              <a:t>Vucicevic</a:t>
            </a:r>
            <a:r>
              <a:rPr lang="en-US" dirty="0"/>
              <a:t>, A</a:t>
            </a:r>
            <a:r>
              <a:rPr lang="sr-Cyrl-CS" dirty="0"/>
              <a:t>.</a:t>
            </a:r>
            <a:r>
              <a:rPr lang="en-US" dirty="0"/>
              <a:t> </a:t>
            </a:r>
            <a:r>
              <a:rPr lang="en-US" dirty="0" err="1"/>
              <a:t>Zdravkovic</a:t>
            </a:r>
            <a:r>
              <a:rPr lang="en-US" dirty="0"/>
              <a:t>, S</a:t>
            </a:r>
            <a:r>
              <a:rPr lang="sr-Cyrl-CS" dirty="0"/>
              <a:t>.</a:t>
            </a:r>
            <a:r>
              <a:rPr lang="en-US" dirty="0"/>
              <a:t> </a:t>
            </a:r>
            <a:r>
              <a:rPr lang="en-US" dirty="0" err="1"/>
              <a:t>Jankovic</a:t>
            </a:r>
            <a:r>
              <a:rPr lang="en-US" dirty="0"/>
              <a:t>. </a:t>
            </a:r>
            <a:r>
              <a:rPr lang="sr-Cyrl-CS" dirty="0"/>
              <a:t>„</a:t>
            </a:r>
            <a:r>
              <a:rPr lang="en-US" dirty="0"/>
              <a:t>PhD students' awareness of research misconduct</a:t>
            </a:r>
            <a:r>
              <a:rPr lang="sr-Cyrl-CS" dirty="0"/>
              <a:t>“ </a:t>
            </a:r>
            <a:r>
              <a:rPr lang="en-US" i="1" dirty="0"/>
              <a:t>J </a:t>
            </a:r>
            <a:r>
              <a:rPr lang="en-US" i="1" dirty="0" err="1"/>
              <a:t>Empir</a:t>
            </a:r>
            <a:r>
              <a:rPr lang="en-US" i="1" dirty="0"/>
              <a:t> Res Hum Res Ethics</a:t>
            </a:r>
            <a:r>
              <a:rPr lang="en-US" dirty="0"/>
              <a:t> 8(2)</a:t>
            </a:r>
            <a:r>
              <a:rPr lang="sr-Cyrl-CS" dirty="0"/>
              <a:t>/</a:t>
            </a:r>
            <a:r>
              <a:rPr lang="en-US" dirty="0"/>
              <a:t>2013</a:t>
            </a:r>
            <a:r>
              <a:rPr lang="sr-Cyrl-CS" dirty="0"/>
              <a:t>, </a:t>
            </a:r>
            <a:r>
              <a:rPr lang="en-US" dirty="0"/>
              <a:t>163. </a:t>
            </a:r>
            <a:r>
              <a:rPr lang="sr-Cyrl-CS" dirty="0"/>
              <a:t> </a:t>
            </a:r>
            <a:endParaRPr lang="en-US" dirty="0"/>
          </a:p>
          <a:p>
            <a:endParaRPr lang="en-US"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Cyrl-RS" dirty="0"/>
              <a:t>Најновије форме</a:t>
            </a:r>
            <a:endParaRPr lang="en-US" dirty="0"/>
          </a:p>
        </p:txBody>
      </p:sp>
      <p:sp>
        <p:nvSpPr>
          <p:cNvPr id="3" name="Content Placeholder 2"/>
          <p:cNvSpPr>
            <a:spLocks noGrp="1"/>
          </p:cNvSpPr>
          <p:nvPr>
            <p:ph idx="1"/>
          </p:nvPr>
        </p:nvSpPr>
        <p:spPr/>
        <p:txBody>
          <a:bodyPr>
            <a:normAutofit fontScale="85000" lnSpcReduction="20000"/>
          </a:bodyPr>
          <a:lstStyle/>
          <a:p>
            <a:endParaRPr lang="sr-Cyrl-RS" dirty="0"/>
          </a:p>
          <a:p>
            <a:r>
              <a:rPr lang="sr-Cyrl-RS" dirty="0"/>
              <a:t>Када дају предлог рецензената за своје радове, неки истраживачи дају заправо своје друге е-мејл адресе, отворене на Гуглу или Јахуу. На тај начин долазе у прилику да сами себи пишу рецензије!!!</a:t>
            </a:r>
          </a:p>
          <a:p>
            <a:r>
              <a:rPr lang="sr-Cyrl-RS" dirty="0"/>
              <a:t>То је откривено први пут у случају ванредног професора Х.И.М.-а са Донг-А универзитета у Бусану, Јужна Кореја.  </a:t>
            </a:r>
            <a:endParaRPr lang="sr-Cyrl-RS" i="1" dirty="0"/>
          </a:p>
          <a:p>
            <a:pPr lvl="4"/>
            <a:r>
              <a:rPr lang="en-US" dirty="0" err="1"/>
              <a:t>Zielinska</a:t>
            </a:r>
            <a:r>
              <a:rPr lang="en-US" dirty="0"/>
              <a:t> E. Top Science Scandals of 2012.The Scientist. </a:t>
            </a:r>
            <a:r>
              <a:rPr lang="en-US" dirty="0" err="1"/>
              <a:t>Dostupno</a:t>
            </a:r>
            <a:r>
              <a:rPr lang="en-US" dirty="0"/>
              <a:t> </a:t>
            </a:r>
            <a:r>
              <a:rPr lang="en-US" dirty="0" err="1"/>
              <a:t>na</a:t>
            </a:r>
            <a:r>
              <a:rPr lang="en-US" dirty="0"/>
              <a:t>: </a:t>
            </a:r>
            <a:r>
              <a:rPr lang="en-US" dirty="0">
                <a:hlinkClick r:id="rId2"/>
              </a:rPr>
              <a:t>http://www.the-scientist.com/?articles.view/articleNo/33695/title/Top-Science-Scandals-of-2012/</a:t>
            </a:r>
            <a:r>
              <a:rPr lang="en-US" dirty="0"/>
              <a:t>, </a:t>
            </a:r>
            <a:r>
              <a:rPr lang="en-US" dirty="0" err="1"/>
              <a:t>poslednji</a:t>
            </a:r>
            <a:r>
              <a:rPr lang="en-US" dirty="0"/>
              <a:t> put </a:t>
            </a:r>
            <a:r>
              <a:rPr lang="en-US" dirty="0" err="1"/>
              <a:t>stranica</a:t>
            </a:r>
            <a:r>
              <a:rPr lang="en-US" dirty="0"/>
              <a:t> </a:t>
            </a:r>
            <a:r>
              <a:rPr lang="en-US" dirty="0" err="1"/>
              <a:t>posecena</a:t>
            </a:r>
            <a:r>
              <a:rPr lang="en-US" dirty="0"/>
              <a:t> 18.9.2013.</a:t>
            </a:r>
          </a:p>
          <a:p>
            <a:endParaRPr lang="en-US"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Cyrl-RS" dirty="0"/>
              <a:t>Пример саботаже</a:t>
            </a:r>
            <a:endParaRPr lang="en-US" dirty="0"/>
          </a:p>
        </p:txBody>
      </p:sp>
      <p:sp>
        <p:nvSpPr>
          <p:cNvPr id="3" name="Content Placeholder 2"/>
          <p:cNvSpPr>
            <a:spLocks noGrp="1"/>
          </p:cNvSpPr>
          <p:nvPr>
            <p:ph idx="1"/>
          </p:nvPr>
        </p:nvSpPr>
        <p:spPr>
          <a:xfrm>
            <a:off x="457200" y="1600200"/>
            <a:ext cx="8153400" cy="4525963"/>
          </a:xfrm>
        </p:spPr>
        <p:txBody>
          <a:bodyPr>
            <a:normAutofit/>
          </a:bodyPr>
          <a:lstStyle/>
          <a:p>
            <a:r>
              <a:rPr lang="sr-Cyrl-RS" dirty="0"/>
              <a:t>В. Б., странац који је био на постдокторском усавршавању у С.А.Д. је ухваћен скривеном камером како прска алкохолом ћелијске културе колегинице из лабораторије</a:t>
            </a:r>
          </a:p>
          <a:p>
            <a:r>
              <a:rPr lang="sr-Cyrl-RS" dirty="0"/>
              <a:t>Осуђен је на новчану казну, и вратио се у земљу порекла пошто је изгубио посао</a:t>
            </a: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Cyrl-CS" dirty="0"/>
              <a:t>Дефиниција</a:t>
            </a:r>
            <a:endParaRPr lang="en-US" dirty="0"/>
          </a:p>
        </p:txBody>
      </p:sp>
      <p:sp>
        <p:nvSpPr>
          <p:cNvPr id="3" name="Content Placeholder 2"/>
          <p:cNvSpPr>
            <a:spLocks noGrp="1"/>
          </p:cNvSpPr>
          <p:nvPr>
            <p:ph idx="1"/>
          </p:nvPr>
        </p:nvSpPr>
        <p:spPr/>
        <p:txBody>
          <a:bodyPr/>
          <a:lstStyle/>
          <a:p>
            <a:r>
              <a:rPr lang="sr-Cyrl-CS" dirty="0"/>
              <a:t>„Неморално је намерно</a:t>
            </a:r>
            <a:r>
              <a:rPr lang="en-GB" dirty="0"/>
              <a:t> </a:t>
            </a:r>
            <a:r>
              <a:rPr lang="sr-Cyrl-CS" dirty="0"/>
              <a:t>понашање истраживача које не поштује научне ни опште моралне стандарде“</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Cyrl-CS" dirty="0"/>
              <a:t>Закључак</a:t>
            </a:r>
            <a:endParaRPr lang="en-US" dirty="0"/>
          </a:p>
        </p:txBody>
      </p:sp>
      <p:sp>
        <p:nvSpPr>
          <p:cNvPr id="3" name="Content Placeholder 2"/>
          <p:cNvSpPr>
            <a:spLocks noGrp="1"/>
          </p:cNvSpPr>
          <p:nvPr>
            <p:ph idx="1"/>
          </p:nvPr>
        </p:nvSpPr>
        <p:spPr/>
        <p:txBody>
          <a:bodyPr/>
          <a:lstStyle/>
          <a:p>
            <a:r>
              <a:rPr lang="sr-Cyrl-CS" dirty="0"/>
              <a:t>Предлог мера за сузбијање неморалног понашања:</a:t>
            </a:r>
          </a:p>
          <a:p>
            <a:pPr lvl="2"/>
            <a:r>
              <a:rPr lang="sr-Cyrl-CS" dirty="0"/>
              <a:t>дефинисати и утврдити све појавне облике</a:t>
            </a:r>
          </a:p>
          <a:p>
            <a:pPr lvl="2"/>
            <a:r>
              <a:rPr lang="sr-Cyrl-CS" dirty="0"/>
              <a:t>увести их у акте универзитета, са одговарајућом казненом политиком</a:t>
            </a:r>
          </a:p>
          <a:p>
            <a:pPr lvl="2"/>
            <a:r>
              <a:rPr lang="sr-Cyrl-CS" dirty="0"/>
              <a:t>омогућити правну заштиту онима који разоткрију неморално понашање</a:t>
            </a:r>
          </a:p>
          <a:p>
            <a:pPr lvl="2"/>
            <a:r>
              <a:rPr lang="sr-Cyrl-CS" dirty="0"/>
              <a:t>учинити доступним јавности све детаље откривених случајева</a:t>
            </a:r>
          </a:p>
          <a:p>
            <a:pPr lvl="2"/>
            <a:endParaRPr lang="sr-Cyrl-C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Cyrl-CS" dirty="0"/>
              <a:t>Учесталост</a:t>
            </a:r>
            <a:endParaRPr lang="en-US" dirty="0"/>
          </a:p>
        </p:txBody>
      </p:sp>
      <p:sp>
        <p:nvSpPr>
          <p:cNvPr id="3" name="Content Placeholder 2"/>
          <p:cNvSpPr>
            <a:spLocks noGrp="1"/>
          </p:cNvSpPr>
          <p:nvPr>
            <p:ph idx="1"/>
          </p:nvPr>
        </p:nvSpPr>
        <p:spPr/>
        <p:txBody>
          <a:bodyPr>
            <a:normAutofit lnSpcReduction="10000"/>
          </a:bodyPr>
          <a:lstStyle/>
          <a:p>
            <a:r>
              <a:rPr lang="sr-Cyrl-CS" dirty="0"/>
              <a:t>од 1.97% до 33.7%, у зависности од тога шта се подразумева под неморалним понашањем. </a:t>
            </a:r>
          </a:p>
          <a:p>
            <a:r>
              <a:rPr lang="sr-Cyrl-CS" dirty="0"/>
              <a:t>само 21% већ публикованих резултата у области биомедицине се може опсервирати у поновљеним експериментима</a:t>
            </a:r>
            <a:r>
              <a:rPr lang="en-US" dirty="0"/>
              <a:t> </a:t>
            </a:r>
            <a:endParaRPr lang="sr-Cyrl-CS" dirty="0"/>
          </a:p>
          <a:p>
            <a:pPr lvl="4"/>
            <a:r>
              <a:rPr lang="en-US" dirty="0"/>
              <a:t>J</a:t>
            </a:r>
            <a:r>
              <a:rPr lang="sr-Cyrl-CS" dirty="0"/>
              <a:t>. </a:t>
            </a:r>
            <a:r>
              <a:rPr lang="en-US" dirty="0" err="1"/>
              <a:t>Loscalzo</a:t>
            </a:r>
            <a:r>
              <a:rPr lang="en-US" dirty="0"/>
              <a:t>. </a:t>
            </a:r>
            <a:r>
              <a:rPr lang="sr-Cyrl-CS" dirty="0"/>
              <a:t>„</a:t>
            </a:r>
            <a:r>
              <a:rPr lang="en-US" dirty="0"/>
              <a:t>Irreproducible experimental results: causes, (</a:t>
            </a:r>
            <a:r>
              <a:rPr lang="en-US" dirty="0" err="1"/>
              <a:t>mis</a:t>
            </a:r>
            <a:r>
              <a:rPr lang="en-US" dirty="0"/>
              <a:t>)interpretations, and consequences</a:t>
            </a:r>
            <a:r>
              <a:rPr lang="sr-Cyrl-CS" dirty="0"/>
              <a:t>“ </a:t>
            </a:r>
            <a:r>
              <a:rPr lang="en-US" i="1" dirty="0"/>
              <a:t>Circulation</a:t>
            </a:r>
            <a:r>
              <a:rPr lang="en-US" dirty="0"/>
              <a:t> 125(10)</a:t>
            </a:r>
            <a:r>
              <a:rPr lang="sr-Cyrl-CS" dirty="0"/>
              <a:t>/</a:t>
            </a:r>
            <a:r>
              <a:rPr lang="en-US" dirty="0"/>
              <a:t>2012</a:t>
            </a:r>
            <a:r>
              <a:rPr lang="sr-Cyrl-CS" dirty="0"/>
              <a:t>, </a:t>
            </a:r>
            <a:r>
              <a:rPr lang="en-US" dirty="0"/>
              <a:t>1211.</a:t>
            </a:r>
          </a:p>
          <a:p>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Cyrl-CS" dirty="0"/>
              <a:t>Најпознатији облици</a:t>
            </a:r>
            <a:endParaRPr lang="en-US" dirty="0"/>
          </a:p>
        </p:txBody>
      </p:sp>
      <p:sp>
        <p:nvSpPr>
          <p:cNvPr id="3" name="Content Placeholder 2"/>
          <p:cNvSpPr>
            <a:spLocks noGrp="1"/>
          </p:cNvSpPr>
          <p:nvPr>
            <p:ph idx="1"/>
          </p:nvPr>
        </p:nvSpPr>
        <p:spPr/>
        <p:txBody>
          <a:bodyPr>
            <a:normAutofit fontScale="70000" lnSpcReduction="20000"/>
          </a:bodyPr>
          <a:lstStyle/>
          <a:p>
            <a:pPr lvl="0"/>
            <a:r>
              <a:rPr lang="sr-Cyrl-CS" b="1" dirty="0"/>
              <a:t>стварање лажних резултата</a:t>
            </a:r>
            <a:r>
              <a:rPr lang="sr-Cyrl-CS" dirty="0"/>
              <a:t> истраживања тако што се они у потпуности измишљају и најчешће усклађују са већ публикованим резултатима сличних студија, како би били лакше прихваћени у часопису;</a:t>
            </a:r>
            <a:endParaRPr lang="en-US" dirty="0"/>
          </a:p>
          <a:p>
            <a:pPr lvl="0"/>
            <a:r>
              <a:rPr lang="sr-Cyrl-CS" b="1" dirty="0"/>
              <a:t>фалсификовање</a:t>
            </a:r>
            <a:r>
              <a:rPr lang="sr-Cyrl-CS" dirty="0"/>
              <a:t> резултата постојећих истраживања, тако што се резултати мењају према ономе што се жели доказати, нпр. променом знака испред бројки и слично;</a:t>
            </a:r>
            <a:endParaRPr lang="en-US" dirty="0"/>
          </a:p>
          <a:p>
            <a:pPr lvl="0"/>
            <a:r>
              <a:rPr lang="sr-Cyrl-CS" b="1" dirty="0"/>
              <a:t>намерна погрешна интерпретација</a:t>
            </a:r>
            <a:r>
              <a:rPr lang="sr-Cyrl-CS" dirty="0"/>
              <a:t> резултата истраживања, нпр. за пацијента који има граничне вредности холестерола у серуму рећи да су његове вредности холестерола нормалне;</a:t>
            </a:r>
            <a:endParaRPr lang="en-US" dirty="0"/>
          </a:p>
          <a:p>
            <a:r>
              <a:rPr lang="sr-Cyrl-CS" b="1" dirty="0"/>
              <a:t>плагијат</a:t>
            </a:r>
            <a:r>
              <a:rPr lang="sr-Cyrl-CS" dirty="0"/>
              <a:t>, тј. представљање туђих резултата или туђих текстова као да су сопствени;</a:t>
            </a:r>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274638"/>
            <a:ext cx="8763000" cy="1143000"/>
          </a:xfrm>
        </p:spPr>
        <p:txBody>
          <a:bodyPr>
            <a:noAutofit/>
          </a:bodyPr>
          <a:lstStyle/>
          <a:p>
            <a:r>
              <a:rPr lang="sr-Cyrl-RS" sz="2800" dirty="0"/>
              <a:t>Организација која се бави утврђивањем и кажњавањем неморалног понашања истраживача</a:t>
            </a:r>
            <a:r>
              <a:rPr lang="en-US" sz="2800" dirty="0"/>
              <a:t> </a:t>
            </a:r>
            <a:r>
              <a:rPr lang="sr-Cyrl-RS" sz="2800" dirty="0"/>
              <a:t>у систему јавног здравства у С.А.Д.</a:t>
            </a:r>
            <a:endParaRPr lang="en-US" sz="2800" dirty="0"/>
          </a:p>
        </p:txBody>
      </p:sp>
      <p:sp>
        <p:nvSpPr>
          <p:cNvPr id="3" name="Content Placeholder 2"/>
          <p:cNvSpPr>
            <a:spLocks noGrp="1"/>
          </p:cNvSpPr>
          <p:nvPr>
            <p:ph idx="1"/>
          </p:nvPr>
        </p:nvSpPr>
        <p:spPr/>
        <p:txBody>
          <a:bodyPr/>
          <a:lstStyle/>
          <a:p>
            <a:r>
              <a:rPr lang="en-US" dirty="0"/>
              <a:t>The Office of Research Integrity, US Department of Health and  Human Services</a:t>
            </a:r>
            <a:r>
              <a:rPr lang="sr-Cyrl-RS" dirty="0"/>
              <a:t>, доступно на: </a:t>
            </a:r>
            <a:r>
              <a:rPr lang="en-US" dirty="0">
                <a:hlinkClick r:id="rId2"/>
              </a:rPr>
              <a:t>http://ori.dhhs.gov/about-ori</a:t>
            </a:r>
            <a:endParaRPr lang="sr-Cyrl-RS" dirty="0"/>
          </a:p>
          <a:p>
            <a:r>
              <a:rPr lang="sr-Cyrl-RS" dirty="0"/>
              <a:t>Објављује све утврђене случајеве неморалног понашања на својој веб страници</a:t>
            </a:r>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Cyrl-RS" dirty="0"/>
              <a:t>Пример из августа 2013</a:t>
            </a:r>
            <a:endParaRPr lang="en-US" dirty="0"/>
          </a:p>
        </p:txBody>
      </p:sp>
      <p:sp>
        <p:nvSpPr>
          <p:cNvPr id="3" name="Content Placeholder 2"/>
          <p:cNvSpPr>
            <a:spLocks noGrp="1"/>
          </p:cNvSpPr>
          <p:nvPr>
            <p:ph idx="1"/>
          </p:nvPr>
        </p:nvSpPr>
        <p:spPr/>
        <p:txBody>
          <a:bodyPr>
            <a:normAutofit fontScale="70000" lnSpcReduction="20000"/>
          </a:bodyPr>
          <a:lstStyle/>
          <a:p>
            <a:r>
              <a:rPr lang="sr-Cyrl-RS" dirty="0"/>
              <a:t>Случај је објављен на веб страници Канцеларије за интегритет истраживања</a:t>
            </a:r>
          </a:p>
          <a:p>
            <a:r>
              <a:rPr lang="sr-Cyrl-RS" dirty="0"/>
              <a:t>Ванредни професор П.К. Универзитета “</a:t>
            </a:r>
            <a:r>
              <a:rPr lang="en-US" dirty="0"/>
              <a:t>Case Western Reserve</a:t>
            </a:r>
            <a:r>
              <a:rPr lang="sr-Cyrl-RS" dirty="0"/>
              <a:t>”</a:t>
            </a:r>
          </a:p>
          <a:p>
            <a:r>
              <a:rPr lang="sr-Cyrl-RS" dirty="0"/>
              <a:t>Плагијат: прекопирала је делове апликације за научни пројекат коју је раније рецензирала у своју апликацију за добијање средстава; такође је у поменуту апликацију прекопирала делове из више туђих научних радова и једне апликације за патент</a:t>
            </a:r>
          </a:p>
          <a:p>
            <a:r>
              <a:rPr lang="sr-Cyrl-RS" dirty="0"/>
              <a:t>Казна: у наредне 2 године не може учествовати у стручним телима Службе јавног здравља и не може ништа да објави док се претходно њени резултати не провере у Канцеларији за интегритет у истраживању  </a:t>
            </a:r>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10 </a:t>
            </a:r>
            <a:r>
              <a:rPr lang="sr-Cyrl-RS" dirty="0"/>
              <a:t>година измишљања резултата</a:t>
            </a:r>
            <a:endParaRPr lang="en-US" dirty="0"/>
          </a:p>
        </p:txBody>
      </p:sp>
      <p:sp>
        <p:nvSpPr>
          <p:cNvPr id="3" name="Content Placeholder 2"/>
          <p:cNvSpPr>
            <a:spLocks noGrp="1"/>
          </p:cNvSpPr>
          <p:nvPr>
            <p:ph idx="1"/>
          </p:nvPr>
        </p:nvSpPr>
        <p:spPr/>
        <p:txBody>
          <a:bodyPr>
            <a:normAutofit fontScale="70000" lnSpcReduction="20000"/>
          </a:bodyPr>
          <a:lstStyle/>
          <a:p>
            <a:r>
              <a:rPr lang="sr-Cyrl-RS" dirty="0"/>
              <a:t>Истраживач Е.С. са Универзитета у Кентакију је фалсификовао или измислио 45 научних резултата током 10  последњих година. Наводио је податке добијене из експеримената на мишевима без одређених гена, који заправо никада нису изведени, јер навођени мишеви нису ни постојали! Његови “радови” су били много пута цитирани. </a:t>
            </a:r>
          </a:p>
          <a:p>
            <a:r>
              <a:rPr lang="sr-Cyrl-RS" dirty="0"/>
              <a:t>Дао је отказ 2011, када је почела истрага, и прихватио је да наредних 7 година не покушава да апликује за средства код научних фондова. Тренутно предаје хемију у средњој школи. </a:t>
            </a:r>
            <a:endParaRPr lang="en-US" dirty="0"/>
          </a:p>
          <a:p>
            <a:pPr lvl="3"/>
            <a:r>
              <a:rPr lang="en-US" dirty="0" err="1"/>
              <a:t>Zielinska</a:t>
            </a:r>
            <a:r>
              <a:rPr lang="en-US" dirty="0"/>
              <a:t> E. Top Science Scandals of 2012.The Scientist. </a:t>
            </a:r>
            <a:r>
              <a:rPr lang="en-US" dirty="0" err="1"/>
              <a:t>Dostupno</a:t>
            </a:r>
            <a:r>
              <a:rPr lang="en-US" dirty="0"/>
              <a:t> </a:t>
            </a:r>
            <a:r>
              <a:rPr lang="en-US" dirty="0" err="1"/>
              <a:t>na</a:t>
            </a:r>
            <a:r>
              <a:rPr lang="en-US" dirty="0"/>
              <a:t>: </a:t>
            </a:r>
            <a:r>
              <a:rPr lang="en-US" dirty="0">
                <a:hlinkClick r:id="rId2"/>
              </a:rPr>
              <a:t>http://www.the-scientist.com/?articles.view/articleNo/33695/title/Top-Science-Scandals-of-2012/</a:t>
            </a:r>
            <a:r>
              <a:rPr lang="en-US" dirty="0"/>
              <a:t>, </a:t>
            </a:r>
            <a:r>
              <a:rPr lang="en-US" dirty="0" err="1"/>
              <a:t>poslednji</a:t>
            </a:r>
            <a:r>
              <a:rPr lang="en-US" dirty="0"/>
              <a:t> put </a:t>
            </a:r>
            <a:r>
              <a:rPr lang="en-US" dirty="0" err="1"/>
              <a:t>stranica</a:t>
            </a:r>
            <a:r>
              <a:rPr lang="en-US" dirty="0"/>
              <a:t> </a:t>
            </a:r>
            <a:r>
              <a:rPr lang="en-US" dirty="0" err="1"/>
              <a:t>posecena</a:t>
            </a:r>
            <a:r>
              <a:rPr lang="en-US" dirty="0"/>
              <a:t> 18.9.2013.</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Cyrl-CS" dirty="0"/>
              <a:t>Мање познати облици (1)</a:t>
            </a:r>
            <a:endParaRPr lang="en-US" dirty="0"/>
          </a:p>
        </p:txBody>
      </p:sp>
      <p:sp>
        <p:nvSpPr>
          <p:cNvPr id="3" name="Content Placeholder 2"/>
          <p:cNvSpPr>
            <a:spLocks noGrp="1"/>
          </p:cNvSpPr>
          <p:nvPr>
            <p:ph idx="1"/>
          </p:nvPr>
        </p:nvSpPr>
        <p:spPr/>
        <p:txBody>
          <a:bodyPr>
            <a:normAutofit fontScale="85000" lnSpcReduction="20000"/>
          </a:bodyPr>
          <a:lstStyle/>
          <a:p>
            <a:pPr lvl="0"/>
            <a:r>
              <a:rPr lang="sr-Cyrl-CS" b="1" dirty="0"/>
              <a:t>непоштовање субјеката истраживања</a:t>
            </a:r>
            <a:r>
              <a:rPr lang="sr-Cyrl-CS" dirty="0"/>
              <a:t>, било да су то људи или животиње: извргавање руглу, подсмевање, потцењивање и слично;</a:t>
            </a:r>
            <a:endParaRPr lang="en-US" dirty="0"/>
          </a:p>
          <a:p>
            <a:r>
              <a:rPr lang="sr-Cyrl-CS" dirty="0"/>
              <a:t>дизајнирање, спровођење истраживања, обрада резултата и писање рада на начин који омогућава </a:t>
            </a:r>
            <a:r>
              <a:rPr lang="sr-Cyrl-CS" b="1" dirty="0"/>
              <a:t>фаворизовање исхода</a:t>
            </a:r>
            <a:r>
              <a:rPr lang="sr-Cyrl-CS" dirty="0"/>
              <a:t> који истраживач жели (енглески израз за овакву појаву је „</a:t>
            </a:r>
            <a:r>
              <a:rPr lang="en-US" dirty="0"/>
              <a:t>bias</a:t>
            </a:r>
            <a:r>
              <a:rPr lang="sr-Cyrl-CS" dirty="0"/>
              <a:t>“); нпр. истраживач сам (без контроле независног субјекта) спроводи неко мерење које има велики степен субјективности, као што је бројање или мерење неких промена под микроскопом;</a:t>
            </a:r>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Cyrl-CS" dirty="0"/>
              <a:t>Мање познати облици (2)</a:t>
            </a:r>
            <a:endParaRPr lang="en-US" dirty="0"/>
          </a:p>
        </p:txBody>
      </p:sp>
      <p:sp>
        <p:nvSpPr>
          <p:cNvPr id="3" name="Content Placeholder 2"/>
          <p:cNvSpPr>
            <a:spLocks noGrp="1"/>
          </p:cNvSpPr>
          <p:nvPr>
            <p:ph idx="1"/>
          </p:nvPr>
        </p:nvSpPr>
        <p:spPr/>
        <p:txBody>
          <a:bodyPr>
            <a:normAutofit fontScale="92500" lnSpcReduction="20000"/>
          </a:bodyPr>
          <a:lstStyle/>
          <a:p>
            <a:pPr lvl="0"/>
            <a:r>
              <a:rPr lang="sr-Cyrl-CS" b="1" dirty="0"/>
              <a:t>саботажа</a:t>
            </a:r>
            <a:r>
              <a:rPr lang="sr-Cyrl-CS" dirty="0"/>
              <a:t> истраживања других истраживача, нпр. онемогућавањем приступа опреми за мерење, раздешавањем мерне опреме, нарушавањем стерилности, прекидањем напајања у критичним фазама експеримента и слично;</a:t>
            </a:r>
            <a:endParaRPr lang="en-US" dirty="0"/>
          </a:p>
          <a:p>
            <a:r>
              <a:rPr lang="sr-Cyrl-CS" b="1" dirty="0"/>
              <a:t>прикривање</a:t>
            </a:r>
            <a:r>
              <a:rPr lang="sr-Cyrl-CS" dirty="0"/>
              <a:t> </a:t>
            </a:r>
            <a:r>
              <a:rPr lang="sr-Cyrl-CS" b="1" dirty="0"/>
              <a:t>конфликта интереса</a:t>
            </a:r>
            <a:r>
              <a:rPr lang="sr-Cyrl-CS" dirty="0"/>
              <a:t>, нпр. скривање добијања хонорара од фармацеутске куће чији лек је предмет истраживања;</a:t>
            </a:r>
            <a:endParaRPr lang="en-US" dirty="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449</TotalTime>
  <Words>1420</Words>
  <Application>Microsoft Office PowerPoint</Application>
  <PresentationFormat>On-screen Show (4:3)</PresentationFormat>
  <Paragraphs>79</Paragraphs>
  <Slides>20</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20</vt:i4>
      </vt:variant>
    </vt:vector>
  </HeadingPairs>
  <TitlesOfParts>
    <vt:vector size="23" baseType="lpstr">
      <vt:lpstr>Arial</vt:lpstr>
      <vt:lpstr>Comic Sans MS</vt:lpstr>
      <vt:lpstr>Office Theme</vt:lpstr>
      <vt:lpstr>НЕМОРАЛНО ПОНАШАЊЕ ИСТРАЖИВАЧА У ФАРМАЦИЈИ</vt:lpstr>
      <vt:lpstr>Дефиниција</vt:lpstr>
      <vt:lpstr>Учесталост</vt:lpstr>
      <vt:lpstr>Најпознатији облици</vt:lpstr>
      <vt:lpstr>Организација која се бави утврђивањем и кажњавањем неморалног понашања истраживача у систему јавног здравства у С.А.Д.</vt:lpstr>
      <vt:lpstr>Пример из августа 2013</vt:lpstr>
      <vt:lpstr>10 година измишљања резултата</vt:lpstr>
      <vt:lpstr>Мање познати облици (1)</vt:lpstr>
      <vt:lpstr>Мање познати облици (2)</vt:lpstr>
      <vt:lpstr>Мање познати облици (3)</vt:lpstr>
      <vt:lpstr>Мало познати облици (1)</vt:lpstr>
      <vt:lpstr>Мало познати облици (2)</vt:lpstr>
      <vt:lpstr>Облици који се обично не препознају (1)</vt:lpstr>
      <vt:lpstr>Облици који се обично не препознају (2)</vt:lpstr>
      <vt:lpstr>Облици који се обично не препознају (3)</vt:lpstr>
      <vt:lpstr>Облици који се обично не препознају (4)</vt:lpstr>
      <vt:lpstr>Стање ствари код нас</vt:lpstr>
      <vt:lpstr>Најновије форме</vt:lpstr>
      <vt:lpstr>Пример саботаже</vt:lpstr>
      <vt:lpstr>Закључак</vt:lpstr>
    </vt:vector>
  </TitlesOfParts>
  <Company>Grizli777</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Slobodan</dc:creator>
  <cp:lastModifiedBy>Boj</cp:lastModifiedBy>
  <cp:revision>42</cp:revision>
  <dcterms:created xsi:type="dcterms:W3CDTF">2013-03-08T06:54:58Z</dcterms:created>
  <dcterms:modified xsi:type="dcterms:W3CDTF">2020-09-26T13:10:15Z</dcterms:modified>
</cp:coreProperties>
</file>